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48"/>
  </p:notesMasterIdLst>
  <p:sldIdLst>
    <p:sldId id="256" r:id="rId2"/>
    <p:sldId id="294" r:id="rId3"/>
    <p:sldId id="257" r:id="rId4"/>
    <p:sldId id="264" r:id="rId5"/>
    <p:sldId id="265" r:id="rId6"/>
    <p:sldId id="295" r:id="rId7"/>
    <p:sldId id="296" r:id="rId8"/>
    <p:sldId id="266" r:id="rId9"/>
    <p:sldId id="297" r:id="rId10"/>
    <p:sldId id="267" r:id="rId11"/>
    <p:sldId id="302" r:id="rId12"/>
    <p:sldId id="268" r:id="rId13"/>
    <p:sldId id="298" r:id="rId14"/>
    <p:sldId id="299" r:id="rId15"/>
    <p:sldId id="300" r:id="rId16"/>
    <p:sldId id="273" r:id="rId17"/>
    <p:sldId id="301" r:id="rId18"/>
    <p:sldId id="303" r:id="rId19"/>
    <p:sldId id="305" r:id="rId20"/>
    <p:sldId id="306" r:id="rId21"/>
    <p:sldId id="274" r:id="rId22"/>
    <p:sldId id="275" r:id="rId23"/>
    <p:sldId id="282" r:id="rId24"/>
    <p:sldId id="288" r:id="rId25"/>
    <p:sldId id="289" r:id="rId26"/>
    <p:sldId id="276" r:id="rId27"/>
    <p:sldId id="277" r:id="rId28"/>
    <p:sldId id="283" r:id="rId29"/>
    <p:sldId id="284" r:id="rId30"/>
    <p:sldId id="278" r:id="rId31"/>
    <p:sldId id="279" r:id="rId32"/>
    <p:sldId id="285" r:id="rId33"/>
    <p:sldId id="286" r:id="rId34"/>
    <p:sldId id="307" r:id="rId35"/>
    <p:sldId id="308" r:id="rId36"/>
    <p:sldId id="290" r:id="rId37"/>
    <p:sldId id="309" r:id="rId38"/>
    <p:sldId id="291" r:id="rId39"/>
    <p:sldId id="310" r:id="rId40"/>
    <p:sldId id="311" r:id="rId41"/>
    <p:sldId id="280" r:id="rId42"/>
    <p:sldId id="281" r:id="rId43"/>
    <p:sldId id="312" r:id="rId44"/>
    <p:sldId id="292" r:id="rId45"/>
    <p:sldId id="313" r:id="rId46"/>
    <p:sldId id="26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8"/>
    <p:restoredTop sz="94667"/>
  </p:normalViewPr>
  <p:slideViewPr>
    <p:cSldViewPr snapToGrid="0">
      <p:cViewPr varScale="1">
        <p:scale>
          <a:sx n="90" d="100"/>
          <a:sy n="90" d="100"/>
        </p:scale>
        <p:origin x="224"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0F174-8A0D-EA46-9CD0-886E065BE417}" type="doc">
      <dgm:prSet loTypeId="urn:microsoft.com/office/officeart/2005/8/layout/hList6" loCatId="" qsTypeId="urn:microsoft.com/office/officeart/2005/8/quickstyle/simple1" qsCatId="simple" csTypeId="urn:microsoft.com/office/officeart/2005/8/colors/colorful1" csCatId="colorful" phldr="1"/>
      <dgm:spPr/>
      <dgm:t>
        <a:bodyPr/>
        <a:lstStyle/>
        <a:p>
          <a:endParaRPr lang="en-US"/>
        </a:p>
      </dgm:t>
    </dgm:pt>
    <dgm:pt modelId="{D839A19E-6628-A040-A48B-C243085E1D70}">
      <dgm:prSet phldrT="[Text]" custT="1"/>
      <dgm:spPr/>
      <dgm:t>
        <a:bodyPr/>
        <a:lstStyle/>
        <a:p>
          <a:r>
            <a:rPr lang="vi-VN" sz="2400" b="1" dirty="0">
              <a:solidFill>
                <a:schemeClr val="tx1"/>
              </a:solidFill>
              <a:latin typeface="American Typewriter" panose="02090604020004020304" pitchFamily="18" charset="77"/>
              <a:cs typeface="Consolas" panose="020B0609020204030204" pitchFamily="49" charset="0"/>
            </a:rPr>
            <a:t>CH1.</a:t>
          </a:r>
          <a:r>
            <a:rPr lang="vi-VN" sz="2400" dirty="0">
              <a:solidFill>
                <a:schemeClr val="tx1"/>
              </a:solidFill>
              <a:latin typeface="American Typewriter" panose="02090604020004020304" pitchFamily="18" charset="77"/>
              <a:cs typeface="Consolas" panose="020B0609020204030204" pitchFamily="49" charset="0"/>
            </a:rPr>
            <a:t> Vì sao phải tích hợp nội dung giáo dục Quyền con người trong nhà trường tiểu học và trong môn Tiếng Việt?</a:t>
          </a:r>
          <a:endParaRPr lang="en-US" sz="2400" dirty="0">
            <a:solidFill>
              <a:schemeClr val="tx1"/>
            </a:solidFill>
            <a:latin typeface="American Typewriter" panose="02090604020004020304" pitchFamily="18" charset="77"/>
            <a:cs typeface="Consolas" panose="020B0609020204030204" pitchFamily="49" charset="0"/>
          </a:endParaRPr>
        </a:p>
      </dgm:t>
    </dgm:pt>
    <dgm:pt modelId="{D078BB2A-9CF1-FC4C-BF54-AEF7AF68850C}" type="parTrans" cxnId="{0E2A891C-F0DD-8D47-A8B5-B623EE9B4EFE}">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ACB8FA86-90F6-E947-B423-702129CA91E7}" type="sibTrans" cxnId="{0E2A891C-F0DD-8D47-A8B5-B623EE9B4EFE}">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D2A0B45A-FD0B-9046-9C5F-881839FDEDA1}">
      <dgm:prSet phldrT="[Text]" custT="1"/>
      <dgm:spPr/>
      <dgm:t>
        <a:bodyPr/>
        <a:lstStyle/>
        <a:p>
          <a:r>
            <a:rPr lang="vi-VN" sz="2400" b="1" dirty="0">
              <a:solidFill>
                <a:schemeClr val="tx1"/>
              </a:solidFill>
              <a:latin typeface="American Typewriter" panose="02090604020004020304" pitchFamily="18" charset="77"/>
              <a:cs typeface="Consolas" panose="020B0609020204030204" pitchFamily="49" charset="0"/>
            </a:rPr>
            <a:t>CH2. </a:t>
          </a:r>
          <a:r>
            <a:rPr lang="vi-VN" sz="2400" dirty="0">
              <a:solidFill>
                <a:schemeClr val="tx1"/>
              </a:solidFill>
              <a:latin typeface="American Typewriter" panose="02090604020004020304" pitchFamily="18" charset="77"/>
              <a:cs typeface="Consolas" panose="020B0609020204030204" pitchFamily="49" charset="0"/>
            </a:rPr>
            <a:t>Môn Tiếng Việt có những ưu thế gì đối với tích hợp nội dung giáo dục Quyền con người?</a:t>
          </a:r>
          <a:endParaRPr lang="en-US" sz="2400" dirty="0">
            <a:solidFill>
              <a:schemeClr val="tx1"/>
            </a:solidFill>
            <a:latin typeface="American Typewriter" panose="02090604020004020304" pitchFamily="18" charset="77"/>
            <a:cs typeface="Consolas" panose="020B0609020204030204" pitchFamily="49" charset="0"/>
          </a:endParaRPr>
        </a:p>
      </dgm:t>
    </dgm:pt>
    <dgm:pt modelId="{4FF02015-CDF5-374E-9F0C-D1EE3F4CE9FB}" type="parTrans" cxnId="{1333EB3D-432C-0240-A9BA-5B8F60A249A6}">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91125F9D-877F-E64F-BCD6-AAE49D5C5AEE}" type="sibTrans" cxnId="{1333EB3D-432C-0240-A9BA-5B8F60A249A6}">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CC5CF23B-CE7E-8F45-BC6E-3878622671EB}">
      <dgm:prSet phldrT="[Text]" custT="1"/>
      <dgm:spPr/>
      <dgm:t>
        <a:bodyPr/>
        <a:lstStyle/>
        <a:p>
          <a:r>
            <a:rPr lang="vi-VN" sz="2400" b="1" dirty="0">
              <a:solidFill>
                <a:schemeClr val="tx1"/>
              </a:solidFill>
              <a:latin typeface="American Typewriter" panose="02090604020004020304" pitchFamily="18" charset="77"/>
              <a:cs typeface="Consolas" panose="020B0609020204030204" pitchFamily="49" charset="0"/>
            </a:rPr>
            <a:t>CH3. </a:t>
          </a:r>
          <a:r>
            <a:rPr lang="vi-VN" sz="2400" dirty="0">
              <a:solidFill>
                <a:schemeClr val="tx1"/>
              </a:solidFill>
              <a:latin typeface="American Typewriter" panose="02090604020004020304" pitchFamily="18" charset="77"/>
              <a:cs typeface="Consolas" panose="020B0609020204030204" pitchFamily="49" charset="0"/>
            </a:rPr>
            <a:t>Có những cách thức, mô hình nào thuận lợi cho việc tích hợp nội dung giáo dục Quyền con người trong môn Tiếng Việt?</a:t>
          </a:r>
          <a:endParaRPr lang="en-US" sz="2400" dirty="0">
            <a:solidFill>
              <a:schemeClr val="tx1"/>
            </a:solidFill>
            <a:latin typeface="American Typewriter" panose="02090604020004020304" pitchFamily="18" charset="77"/>
            <a:cs typeface="Consolas" panose="020B0609020204030204" pitchFamily="49" charset="0"/>
          </a:endParaRPr>
        </a:p>
      </dgm:t>
    </dgm:pt>
    <dgm:pt modelId="{D853751F-509C-434F-AB1E-2388751FE4B9}" type="parTrans" cxnId="{3A4122B3-507F-B449-A0B6-FEDBA21EC733}">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AFCE7813-28C0-3341-9458-A1627F3048A0}" type="sibTrans" cxnId="{3A4122B3-507F-B449-A0B6-FEDBA21EC733}">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2C6DAE2B-EB77-9545-9B86-695ADF86B5B3}">
      <dgm:prSet custT="1"/>
      <dgm:spPr/>
      <dgm:t>
        <a:bodyPr/>
        <a:lstStyle/>
        <a:p>
          <a:r>
            <a:rPr lang="vi-VN" sz="2400" b="1" dirty="0">
              <a:solidFill>
                <a:schemeClr val="tx1"/>
              </a:solidFill>
              <a:latin typeface="American Typewriter" panose="02090604020004020304" pitchFamily="18" charset="77"/>
              <a:cs typeface="Consolas" panose="020B0609020204030204" pitchFamily="49" charset="0"/>
            </a:rPr>
            <a:t>CH4. </a:t>
          </a:r>
          <a:r>
            <a:rPr lang="vi-VN" sz="2400" dirty="0">
              <a:solidFill>
                <a:schemeClr val="tx1"/>
              </a:solidFill>
              <a:latin typeface="American Typewriter" panose="02090604020004020304" pitchFamily="18" charset="77"/>
              <a:cs typeface="Consolas" panose="020B0609020204030204" pitchFamily="49" charset="0"/>
            </a:rPr>
            <a:t>Tổ chức dạy học Tiếng Việt gắn với mục tiêu tích hợp nội dung giáo dục Quyền con người như thế nào để đảm bảo hiệu quả?</a:t>
          </a:r>
          <a:endParaRPr lang="en-US" sz="2400" dirty="0">
            <a:solidFill>
              <a:schemeClr val="tx1"/>
            </a:solidFill>
            <a:latin typeface="American Typewriter" panose="02090604020004020304" pitchFamily="18" charset="77"/>
            <a:cs typeface="Consolas" panose="020B0609020204030204" pitchFamily="49" charset="0"/>
          </a:endParaRPr>
        </a:p>
      </dgm:t>
    </dgm:pt>
    <dgm:pt modelId="{B685E23B-EDED-FB4F-A5F8-19DC955E805D}" type="parTrans" cxnId="{C96232DE-6D3A-BB46-AED5-7FD87A8C5433}">
      <dgm:prSet/>
      <dgm:spPr/>
      <dgm:t>
        <a:bodyPr/>
        <a:lstStyle/>
        <a:p>
          <a:endParaRPr lang="en-US" sz="2400">
            <a:solidFill>
              <a:schemeClr val="tx1"/>
            </a:solidFill>
            <a:latin typeface="American Typewriter" panose="02090604020004020304" pitchFamily="18" charset="77"/>
          </a:endParaRPr>
        </a:p>
      </dgm:t>
    </dgm:pt>
    <dgm:pt modelId="{7FC1580C-317F-A940-A5F9-8872B48996B1}" type="sibTrans" cxnId="{C96232DE-6D3A-BB46-AED5-7FD87A8C5433}">
      <dgm:prSet/>
      <dgm:spPr/>
      <dgm:t>
        <a:bodyPr/>
        <a:lstStyle/>
        <a:p>
          <a:endParaRPr lang="en-US" sz="2400">
            <a:solidFill>
              <a:schemeClr val="tx1"/>
            </a:solidFill>
            <a:latin typeface="American Typewriter" panose="02090604020004020304" pitchFamily="18" charset="77"/>
          </a:endParaRPr>
        </a:p>
      </dgm:t>
    </dgm:pt>
    <dgm:pt modelId="{7ED33F4D-C454-D04E-8230-51D8251A66EB}" type="pres">
      <dgm:prSet presAssocID="{3F40F174-8A0D-EA46-9CD0-886E065BE417}" presName="Name0" presStyleCnt="0">
        <dgm:presLayoutVars>
          <dgm:dir/>
          <dgm:resizeHandles val="exact"/>
        </dgm:presLayoutVars>
      </dgm:prSet>
      <dgm:spPr/>
    </dgm:pt>
    <dgm:pt modelId="{0407CAD9-E2B5-784F-B36D-FFB880770983}" type="pres">
      <dgm:prSet presAssocID="{D839A19E-6628-A040-A48B-C243085E1D70}" presName="node" presStyleLbl="node1" presStyleIdx="0" presStyleCnt="4" custScaleX="86190">
        <dgm:presLayoutVars>
          <dgm:bulletEnabled val="1"/>
        </dgm:presLayoutVars>
      </dgm:prSet>
      <dgm:spPr/>
    </dgm:pt>
    <dgm:pt modelId="{63832BF0-1B3F-0645-9314-26362D86BC10}" type="pres">
      <dgm:prSet presAssocID="{ACB8FA86-90F6-E947-B423-702129CA91E7}" presName="sibTrans" presStyleCnt="0"/>
      <dgm:spPr/>
    </dgm:pt>
    <dgm:pt modelId="{B076501A-E174-6E47-872B-C34C8B6BE28D}" type="pres">
      <dgm:prSet presAssocID="{D2A0B45A-FD0B-9046-9C5F-881839FDEDA1}" presName="node" presStyleLbl="node1" presStyleIdx="1" presStyleCnt="4" custScaleX="93571" custLinFactNeighborX="4642" custLinFactNeighborY="598">
        <dgm:presLayoutVars>
          <dgm:bulletEnabled val="1"/>
        </dgm:presLayoutVars>
      </dgm:prSet>
      <dgm:spPr/>
    </dgm:pt>
    <dgm:pt modelId="{E9A85F5C-D6D4-2D4C-8663-DB50D9D25A10}" type="pres">
      <dgm:prSet presAssocID="{91125F9D-877F-E64F-BCD6-AAE49D5C5AEE}" presName="sibTrans" presStyleCnt="0"/>
      <dgm:spPr/>
    </dgm:pt>
    <dgm:pt modelId="{2CE9E813-F06A-4C45-8006-E1039C7F1F3A}" type="pres">
      <dgm:prSet presAssocID="{CC5CF23B-CE7E-8F45-BC6E-3878622671EB}" presName="node" presStyleLbl="node1" presStyleIdx="2" presStyleCnt="4" custScaleX="93633" custLinFactNeighborX="10198">
        <dgm:presLayoutVars>
          <dgm:bulletEnabled val="1"/>
        </dgm:presLayoutVars>
      </dgm:prSet>
      <dgm:spPr/>
    </dgm:pt>
    <dgm:pt modelId="{307D298F-C8B2-D248-9F29-549999373A2D}" type="pres">
      <dgm:prSet presAssocID="{AFCE7813-28C0-3341-9458-A1627F3048A0}" presName="sibTrans" presStyleCnt="0"/>
      <dgm:spPr/>
    </dgm:pt>
    <dgm:pt modelId="{7497B425-12C2-E440-8F7E-F0C11576F3C8}" type="pres">
      <dgm:prSet presAssocID="{2C6DAE2B-EB77-9545-9B86-695ADF86B5B3}" presName="node" presStyleLbl="node1" presStyleIdx="3" presStyleCnt="4" custScaleX="130556">
        <dgm:presLayoutVars>
          <dgm:bulletEnabled val="1"/>
        </dgm:presLayoutVars>
      </dgm:prSet>
      <dgm:spPr/>
    </dgm:pt>
  </dgm:ptLst>
  <dgm:cxnLst>
    <dgm:cxn modelId="{2FC3E60C-E2E3-424E-841D-3B2D96DE1C83}" type="presOf" srcId="{D839A19E-6628-A040-A48B-C243085E1D70}" destId="{0407CAD9-E2B5-784F-B36D-FFB880770983}" srcOrd="0" destOrd="0" presId="urn:microsoft.com/office/officeart/2005/8/layout/hList6"/>
    <dgm:cxn modelId="{0E2A891C-F0DD-8D47-A8B5-B623EE9B4EFE}" srcId="{3F40F174-8A0D-EA46-9CD0-886E065BE417}" destId="{D839A19E-6628-A040-A48B-C243085E1D70}" srcOrd="0" destOrd="0" parTransId="{D078BB2A-9CF1-FC4C-BF54-AEF7AF68850C}" sibTransId="{ACB8FA86-90F6-E947-B423-702129CA91E7}"/>
    <dgm:cxn modelId="{A8B07B25-8BC7-804C-B4BB-4DD29C7EDBDA}" type="presOf" srcId="{3F40F174-8A0D-EA46-9CD0-886E065BE417}" destId="{7ED33F4D-C454-D04E-8230-51D8251A66EB}" srcOrd="0" destOrd="0" presId="urn:microsoft.com/office/officeart/2005/8/layout/hList6"/>
    <dgm:cxn modelId="{4FFD9730-9997-4E43-9891-9CEDD7BE4608}" type="presOf" srcId="{D2A0B45A-FD0B-9046-9C5F-881839FDEDA1}" destId="{B076501A-E174-6E47-872B-C34C8B6BE28D}" srcOrd="0" destOrd="0" presId="urn:microsoft.com/office/officeart/2005/8/layout/hList6"/>
    <dgm:cxn modelId="{1333EB3D-432C-0240-A9BA-5B8F60A249A6}" srcId="{3F40F174-8A0D-EA46-9CD0-886E065BE417}" destId="{D2A0B45A-FD0B-9046-9C5F-881839FDEDA1}" srcOrd="1" destOrd="0" parTransId="{4FF02015-CDF5-374E-9F0C-D1EE3F4CE9FB}" sibTransId="{91125F9D-877F-E64F-BCD6-AAE49D5C5AEE}"/>
    <dgm:cxn modelId="{26CFAF99-F95D-F241-ABC9-456B8A04E43C}" type="presOf" srcId="{CC5CF23B-CE7E-8F45-BC6E-3878622671EB}" destId="{2CE9E813-F06A-4C45-8006-E1039C7F1F3A}" srcOrd="0" destOrd="0" presId="urn:microsoft.com/office/officeart/2005/8/layout/hList6"/>
    <dgm:cxn modelId="{3A4122B3-507F-B449-A0B6-FEDBA21EC733}" srcId="{3F40F174-8A0D-EA46-9CD0-886E065BE417}" destId="{CC5CF23B-CE7E-8F45-BC6E-3878622671EB}" srcOrd="2" destOrd="0" parTransId="{D853751F-509C-434F-AB1E-2388751FE4B9}" sibTransId="{AFCE7813-28C0-3341-9458-A1627F3048A0}"/>
    <dgm:cxn modelId="{C96232DE-6D3A-BB46-AED5-7FD87A8C5433}" srcId="{3F40F174-8A0D-EA46-9CD0-886E065BE417}" destId="{2C6DAE2B-EB77-9545-9B86-695ADF86B5B3}" srcOrd="3" destOrd="0" parTransId="{B685E23B-EDED-FB4F-A5F8-19DC955E805D}" sibTransId="{7FC1580C-317F-A940-A5F9-8872B48996B1}"/>
    <dgm:cxn modelId="{CD0C6BED-F953-8645-924A-F7749F3B36F6}" type="presOf" srcId="{2C6DAE2B-EB77-9545-9B86-695ADF86B5B3}" destId="{7497B425-12C2-E440-8F7E-F0C11576F3C8}" srcOrd="0" destOrd="0" presId="urn:microsoft.com/office/officeart/2005/8/layout/hList6"/>
    <dgm:cxn modelId="{82D6E1C3-1C9C-E045-A97A-1E6CCF916D4A}" type="presParOf" srcId="{7ED33F4D-C454-D04E-8230-51D8251A66EB}" destId="{0407CAD9-E2B5-784F-B36D-FFB880770983}" srcOrd="0" destOrd="0" presId="urn:microsoft.com/office/officeart/2005/8/layout/hList6"/>
    <dgm:cxn modelId="{BC0A044C-155E-DD4B-8F1C-C81349095E8D}" type="presParOf" srcId="{7ED33F4D-C454-D04E-8230-51D8251A66EB}" destId="{63832BF0-1B3F-0645-9314-26362D86BC10}" srcOrd="1" destOrd="0" presId="urn:microsoft.com/office/officeart/2005/8/layout/hList6"/>
    <dgm:cxn modelId="{3B5863AC-B9F9-C94E-A674-59E91BBFB76C}" type="presParOf" srcId="{7ED33F4D-C454-D04E-8230-51D8251A66EB}" destId="{B076501A-E174-6E47-872B-C34C8B6BE28D}" srcOrd="2" destOrd="0" presId="urn:microsoft.com/office/officeart/2005/8/layout/hList6"/>
    <dgm:cxn modelId="{3114552E-1EA4-E546-AD0A-E97DADE3523E}" type="presParOf" srcId="{7ED33F4D-C454-D04E-8230-51D8251A66EB}" destId="{E9A85F5C-D6D4-2D4C-8663-DB50D9D25A10}" srcOrd="3" destOrd="0" presId="urn:microsoft.com/office/officeart/2005/8/layout/hList6"/>
    <dgm:cxn modelId="{09572861-7ABB-C348-BA78-CEDB875A8023}" type="presParOf" srcId="{7ED33F4D-C454-D04E-8230-51D8251A66EB}" destId="{2CE9E813-F06A-4C45-8006-E1039C7F1F3A}" srcOrd="4" destOrd="0" presId="urn:microsoft.com/office/officeart/2005/8/layout/hList6"/>
    <dgm:cxn modelId="{945824B4-FE94-8644-B7B7-370EB6809243}" type="presParOf" srcId="{7ED33F4D-C454-D04E-8230-51D8251A66EB}" destId="{307D298F-C8B2-D248-9F29-549999373A2D}" srcOrd="5" destOrd="0" presId="urn:microsoft.com/office/officeart/2005/8/layout/hList6"/>
    <dgm:cxn modelId="{7026BAAE-9C13-AE47-AD71-F9F2EB4C42EE}" type="presParOf" srcId="{7ED33F4D-C454-D04E-8230-51D8251A66EB}" destId="{7497B425-12C2-E440-8F7E-F0C11576F3C8}"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FD34D8-0F3D-E144-BF44-F02B0F3049B3}" type="doc">
      <dgm:prSet loTypeId="urn:microsoft.com/office/officeart/2008/layout/LinedList" loCatId="" qsTypeId="urn:microsoft.com/office/officeart/2005/8/quickstyle/simple2" qsCatId="simple" csTypeId="urn:microsoft.com/office/officeart/2005/8/colors/accent2_1" csCatId="accent2" phldr="1"/>
      <dgm:spPr/>
      <dgm:t>
        <a:bodyPr/>
        <a:lstStyle/>
        <a:p>
          <a:endParaRPr lang="en-US"/>
        </a:p>
      </dgm:t>
    </dgm:pt>
    <dgm:pt modelId="{2E2F5F13-3B1C-6B4B-B15D-00954F12B5D9}">
      <dgm:prSet phldrT="[Text]" custT="1"/>
      <dgm:spPr/>
      <dgm:t>
        <a:bodyPr/>
        <a:lstStyle/>
        <a:p>
          <a:pPr algn="just">
            <a:lnSpc>
              <a:spcPct val="120000"/>
            </a:lnSpc>
            <a:spcAft>
              <a:spcPts val="0"/>
            </a:spcAft>
          </a:pPr>
          <a:r>
            <a:rPr lang="vi-VN" sz="2400" b="1" dirty="0">
              <a:solidFill>
                <a:srgbClr val="000000"/>
              </a:solidFill>
              <a:effectLst/>
              <a:latin typeface="American Typewriter" panose="02090604020004020304" pitchFamily="18" charset="77"/>
              <a:ea typeface="Calibri" panose="020F0502020204030204" pitchFamily="34" charset="0"/>
              <a:cs typeface="Consolas" panose="020B0609020204030204" pitchFamily="49" charset="0"/>
            </a:rPr>
            <a:t>1.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Ý</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nghĩa</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của</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dung GD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trong</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môn</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Việt</a:t>
          </a:r>
          <a:endParaRPr lang="en-US" sz="2400" b="0" dirty="0">
            <a:solidFill>
              <a:srgbClr val="0432FF"/>
            </a:solidFill>
            <a:latin typeface="American Typewriter" panose="02090604020004020304" pitchFamily="18" charset="77"/>
            <a:cs typeface="Consolas" panose="020B0609020204030204" pitchFamily="49" charset="0"/>
          </a:endParaRPr>
        </a:p>
      </dgm:t>
    </dgm:pt>
    <dgm:pt modelId="{AFE92D61-0EDF-0A42-991A-8210A3F54CEF}" type="parTrans" cxnId="{226A79E2-04E3-7F47-8505-6D5418B2C305}">
      <dgm:prSet/>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80171DB9-911B-8C49-BC32-7B9F92A39BF3}" type="sibTrans" cxnId="{226A79E2-04E3-7F47-8505-6D5418B2C305}">
      <dgm:prSet/>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9CF92A09-1DFB-E24C-903A-F692FF72E8E0}">
      <dgm:prSet phldrT="[Text]" custT="1"/>
      <dgm:spPr/>
      <dgm:t>
        <a:bodyPr/>
        <a:lstStyle/>
        <a:p>
          <a:pPr algn="just"/>
          <a:r>
            <a:rPr lang="vi-VN" sz="2400" b="1" dirty="0">
              <a:solidFill>
                <a:srgbClr val="0432FF"/>
              </a:solidFill>
              <a:latin typeface="Consolas" panose="020B0609020204030204" pitchFamily="49" charset="0"/>
              <a:cs typeface="Consolas" panose="020B0609020204030204" pitchFamily="49" charset="0"/>
            </a:rPr>
            <a:t>1.1.</a:t>
          </a:r>
          <a:r>
            <a:rPr lang="vi-VN" sz="2400" dirty="0">
              <a:latin typeface="Consolas" panose="020B0609020204030204" pitchFamily="49" charset="0"/>
              <a:cs typeface="Consolas" panose="020B0609020204030204" pitchFamily="49" charset="0"/>
            </a:rPr>
            <a:t> Giáo dục Quyền con người đảm bảo tính nhân văn và các quyền của người dạy, người học; hướng đến thực hiện mục tiêu về phát triển phẩm chất, năng lực người học trong bối cảnh hiện nay.</a:t>
          </a:r>
          <a:endParaRPr lang="en-US" sz="2400" dirty="0">
            <a:solidFill>
              <a:schemeClr val="tx1"/>
            </a:solidFill>
            <a:latin typeface="Consolas" panose="020B0609020204030204" pitchFamily="49" charset="0"/>
            <a:cs typeface="Consolas" panose="020B0609020204030204" pitchFamily="49" charset="0"/>
          </a:endParaRPr>
        </a:p>
      </dgm:t>
    </dgm:pt>
    <dgm:pt modelId="{7351D173-7B33-634E-9D4F-E237112D8C47}" type="parTrans" cxnId="{C862D67E-357E-2E40-B936-04B17971CD5A}">
      <dgm:prSet custT="1"/>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C25F1CD6-9D5E-6F48-9357-80DA321423C0}" type="sibTrans" cxnId="{C862D67E-357E-2E40-B936-04B17971CD5A}">
      <dgm:prSet/>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89C1B3B1-2C43-9841-9CC4-698BBF1E2664}">
      <dgm:prSet phldrT="[Text]" custT="1"/>
      <dgm:spPr/>
      <dgm:t>
        <a:bodyPr/>
        <a:lstStyle/>
        <a:p>
          <a:pPr algn="just"/>
          <a:r>
            <a:rPr lang="vi-VN" sz="2400" b="1" dirty="0">
              <a:solidFill>
                <a:srgbClr val="0432FF"/>
              </a:solidFill>
              <a:latin typeface="Consolas" panose="020B0609020204030204" pitchFamily="49" charset="0"/>
              <a:cs typeface="Consolas" panose="020B0609020204030204" pitchFamily="49" charset="0"/>
            </a:rPr>
            <a:t>1.2.</a:t>
          </a:r>
          <a:r>
            <a:rPr lang="vi-VN" sz="2400" b="1" dirty="0">
              <a:solidFill>
                <a:schemeClr val="tx1"/>
              </a:solidFill>
              <a:latin typeface="Consolas" panose="020B0609020204030204" pitchFamily="49" charset="0"/>
              <a:cs typeface="Consolas" panose="020B0609020204030204" pitchFamily="49" charset="0"/>
            </a:rPr>
            <a:t> </a:t>
          </a:r>
          <a:r>
            <a:rPr lang="vi-VN" sz="2400" b="0" dirty="0">
              <a:solidFill>
                <a:schemeClr val="tx1"/>
              </a:solidFill>
              <a:latin typeface="Consolas" panose="020B0609020204030204" pitchFamily="49" charset="0"/>
              <a:cs typeface="Consolas" panose="020B0609020204030204" pitchFamily="49" charset="0"/>
            </a:rPr>
            <a:t>Đảm bảo các nguyên tắc và phương pháp dạy học tích hợp </a:t>
          </a:r>
        </a:p>
        <a:p>
          <a:pPr algn="just"/>
          <a:endParaRPr lang="vi-VN" sz="2400" b="0" dirty="0">
            <a:solidFill>
              <a:schemeClr val="tx1"/>
            </a:solidFill>
            <a:latin typeface="Consolas" panose="020B0609020204030204" pitchFamily="49" charset="0"/>
            <a:cs typeface="Consolas" panose="020B0609020204030204" pitchFamily="49" charset="0"/>
          </a:endParaRPr>
        </a:p>
      </dgm:t>
    </dgm:pt>
    <dgm:pt modelId="{BC67A338-8D28-8842-9EDA-F92124C20D52}" type="parTrans" cxnId="{3897D081-2F15-5949-86C2-DC8DE6863607}">
      <dgm:prSet custT="1"/>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A63F14D3-A644-194A-8213-C1A863E3E5E8}" type="sibTrans" cxnId="{3897D081-2F15-5949-86C2-DC8DE6863607}">
      <dgm:prSet/>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DD8786D9-FB83-364F-AD5F-F79FFECFDBBF}">
      <dgm:prSet custT="1"/>
      <dgm:spPr/>
      <dgm:t>
        <a:bodyPr/>
        <a:lstStyle/>
        <a:p>
          <a:pPr algn="just"/>
          <a:r>
            <a:rPr lang="vi-VN" sz="2400" b="1" i="0" dirty="0">
              <a:solidFill>
                <a:srgbClr val="0432FF"/>
              </a:solidFill>
              <a:latin typeface="Consolas" panose="020B0609020204030204" pitchFamily="49" charset="0"/>
              <a:cs typeface="Consolas" panose="020B0609020204030204" pitchFamily="49" charset="0"/>
            </a:rPr>
            <a:t>1.</a:t>
          </a:r>
          <a:r>
            <a:rPr lang="en-US" sz="2400" b="1" i="0" dirty="0">
              <a:solidFill>
                <a:srgbClr val="0432FF"/>
              </a:solidFill>
              <a:latin typeface="Consolas" panose="020B0609020204030204" pitchFamily="49" charset="0"/>
              <a:cs typeface="Consolas" panose="020B0609020204030204" pitchFamily="49" charset="0"/>
            </a:rPr>
            <a:t>3.</a:t>
          </a:r>
          <a:r>
            <a:rPr lang="en-US" sz="2400" b="0" i="0" dirty="0">
              <a:latin typeface="Consolas" panose="020B0609020204030204" pitchFamily="49" charset="0"/>
              <a:cs typeface="Consolas" panose="020B0609020204030204" pitchFamily="49" charset="0"/>
            </a:rPr>
            <a:t> </a:t>
          </a:r>
          <a:r>
            <a:rPr lang="vi-VN" sz="2400" b="0" i="0" dirty="0">
              <a:latin typeface="Consolas" panose="020B0609020204030204" pitchFamily="49" charset="0"/>
              <a:cs typeface="Consolas" panose="020B0609020204030204" pitchFamily="49" charset="0"/>
            </a:rPr>
            <a:t>Khai thác tối đa tính thẩm mĩ, nhân văn của ngữ liệu dạy học môn Tiếng Việt trong các bộ sách giáo khoa </a:t>
          </a:r>
          <a:endParaRPr lang="en-US" sz="2400" b="0" i="0" dirty="0">
            <a:latin typeface="Consolas" panose="020B0609020204030204" pitchFamily="49" charset="0"/>
            <a:cs typeface="Consolas" panose="020B0609020204030204" pitchFamily="49" charset="0"/>
          </a:endParaRPr>
        </a:p>
      </dgm:t>
    </dgm:pt>
    <dgm:pt modelId="{DC6EB6A8-4B0B-604A-B0DD-413FCFDA9EDB}" type="parTrans" cxnId="{EC83DBB0-9D4C-A743-B6A8-2923038F65D2}">
      <dgm:prSet/>
      <dgm:spPr/>
      <dgm:t>
        <a:bodyPr/>
        <a:lstStyle/>
        <a:p>
          <a:endParaRPr lang="en-US"/>
        </a:p>
      </dgm:t>
    </dgm:pt>
    <dgm:pt modelId="{92E31B59-DF49-A543-8934-5A9252D98997}" type="sibTrans" cxnId="{EC83DBB0-9D4C-A743-B6A8-2923038F65D2}">
      <dgm:prSet/>
      <dgm:spPr/>
      <dgm:t>
        <a:bodyPr/>
        <a:lstStyle/>
        <a:p>
          <a:endParaRPr lang="en-US"/>
        </a:p>
      </dgm:t>
    </dgm:pt>
    <dgm:pt modelId="{8968C504-6C44-2A4F-A591-7D78A874ACE5}" type="pres">
      <dgm:prSet presAssocID="{70FD34D8-0F3D-E144-BF44-F02B0F3049B3}" presName="vert0" presStyleCnt="0">
        <dgm:presLayoutVars>
          <dgm:dir/>
          <dgm:animOne val="branch"/>
          <dgm:animLvl val="lvl"/>
        </dgm:presLayoutVars>
      </dgm:prSet>
      <dgm:spPr/>
    </dgm:pt>
    <dgm:pt modelId="{36A6839F-2A0A-FD40-BF46-6011A1B041F1}" type="pres">
      <dgm:prSet presAssocID="{2E2F5F13-3B1C-6B4B-B15D-00954F12B5D9}" presName="thickLine" presStyleLbl="alignNode1" presStyleIdx="0" presStyleCnt="1"/>
      <dgm:spPr/>
    </dgm:pt>
    <dgm:pt modelId="{3045D621-2319-2E4C-BE39-8A4401A0D8EE}" type="pres">
      <dgm:prSet presAssocID="{2E2F5F13-3B1C-6B4B-B15D-00954F12B5D9}" presName="horz1" presStyleCnt="0"/>
      <dgm:spPr/>
    </dgm:pt>
    <dgm:pt modelId="{53FF4855-9415-AB4F-8041-DC2205FE044B}" type="pres">
      <dgm:prSet presAssocID="{2E2F5F13-3B1C-6B4B-B15D-00954F12B5D9}" presName="tx1" presStyleLbl="revTx" presStyleIdx="0" presStyleCnt="4" custScaleX="126423"/>
      <dgm:spPr/>
    </dgm:pt>
    <dgm:pt modelId="{5FDEADF1-D9CF-284C-9C6B-FC652C5C565F}" type="pres">
      <dgm:prSet presAssocID="{2E2F5F13-3B1C-6B4B-B15D-00954F12B5D9}" presName="vert1" presStyleCnt="0"/>
      <dgm:spPr/>
    </dgm:pt>
    <dgm:pt modelId="{B9B8DBB3-7E00-4D45-BF30-4F1946EE7377}" type="pres">
      <dgm:prSet presAssocID="{9CF92A09-1DFB-E24C-903A-F692FF72E8E0}" presName="vertSpace2a" presStyleCnt="0"/>
      <dgm:spPr/>
    </dgm:pt>
    <dgm:pt modelId="{E77615FF-2D1D-F44E-87C5-7388B6945874}" type="pres">
      <dgm:prSet presAssocID="{9CF92A09-1DFB-E24C-903A-F692FF72E8E0}" presName="horz2" presStyleCnt="0"/>
      <dgm:spPr/>
    </dgm:pt>
    <dgm:pt modelId="{60DC6120-0B81-EF44-99B6-482A18F92B32}" type="pres">
      <dgm:prSet presAssocID="{9CF92A09-1DFB-E24C-903A-F692FF72E8E0}" presName="horzSpace2" presStyleCnt="0"/>
      <dgm:spPr/>
    </dgm:pt>
    <dgm:pt modelId="{BAADA5C0-6705-584C-9235-9EFB6652B1E5}" type="pres">
      <dgm:prSet presAssocID="{9CF92A09-1DFB-E24C-903A-F692FF72E8E0}" presName="tx2" presStyleLbl="revTx" presStyleIdx="1" presStyleCnt="4" custScaleY="48560"/>
      <dgm:spPr/>
    </dgm:pt>
    <dgm:pt modelId="{E03493DA-09A6-2F46-B148-28E6BD77311D}" type="pres">
      <dgm:prSet presAssocID="{9CF92A09-1DFB-E24C-903A-F692FF72E8E0}" presName="vert2" presStyleCnt="0"/>
      <dgm:spPr/>
    </dgm:pt>
    <dgm:pt modelId="{40733938-BB4A-1442-88E5-DDEA6F787CD8}" type="pres">
      <dgm:prSet presAssocID="{9CF92A09-1DFB-E24C-903A-F692FF72E8E0}" presName="thinLine2b" presStyleLbl="callout" presStyleIdx="0" presStyleCnt="3" custLinFactY="100000" custLinFactNeighborX="310" custLinFactNeighborY="111088"/>
      <dgm:spPr/>
    </dgm:pt>
    <dgm:pt modelId="{94CE5FB8-5B40-0149-AA68-11DD0DDFC2C8}" type="pres">
      <dgm:prSet presAssocID="{9CF92A09-1DFB-E24C-903A-F692FF72E8E0}" presName="vertSpace2b" presStyleCnt="0"/>
      <dgm:spPr/>
    </dgm:pt>
    <dgm:pt modelId="{2945B68A-C5C2-824D-9575-D228829B4DC9}" type="pres">
      <dgm:prSet presAssocID="{89C1B3B1-2C43-9841-9CC4-698BBF1E2664}" presName="horz2" presStyleCnt="0"/>
      <dgm:spPr/>
    </dgm:pt>
    <dgm:pt modelId="{764B96CA-E3B6-D545-B7FF-9E41F5DEABA5}" type="pres">
      <dgm:prSet presAssocID="{89C1B3B1-2C43-9841-9CC4-698BBF1E2664}" presName="horzSpace2" presStyleCnt="0"/>
      <dgm:spPr/>
    </dgm:pt>
    <dgm:pt modelId="{E881AE5B-2413-AD49-B8B4-F90530EBEE44}" type="pres">
      <dgm:prSet presAssocID="{89C1B3B1-2C43-9841-9CC4-698BBF1E2664}" presName="tx2" presStyleLbl="revTx" presStyleIdx="2" presStyleCnt="4" custScaleX="103823" custScaleY="29554" custLinFactNeighborX="-682" custLinFactNeighborY="1748"/>
      <dgm:spPr/>
    </dgm:pt>
    <dgm:pt modelId="{AD20A562-6C1B-654E-9D86-697923FC52E8}" type="pres">
      <dgm:prSet presAssocID="{89C1B3B1-2C43-9841-9CC4-698BBF1E2664}" presName="vert2" presStyleCnt="0"/>
      <dgm:spPr/>
    </dgm:pt>
    <dgm:pt modelId="{303EABD4-ED1D-AB49-AF06-434A61A8383A}" type="pres">
      <dgm:prSet presAssocID="{89C1B3B1-2C43-9841-9CC4-698BBF1E2664}" presName="thinLine2b" presStyleLbl="callout" presStyleIdx="1" presStyleCnt="3"/>
      <dgm:spPr/>
    </dgm:pt>
    <dgm:pt modelId="{7F6C5D68-3938-EF4C-8645-5DCC956EA15A}" type="pres">
      <dgm:prSet presAssocID="{89C1B3B1-2C43-9841-9CC4-698BBF1E2664}" presName="vertSpace2b" presStyleCnt="0"/>
      <dgm:spPr/>
    </dgm:pt>
    <dgm:pt modelId="{581A8B84-E4B7-6847-AD15-6C7EF93E996B}" type="pres">
      <dgm:prSet presAssocID="{DD8786D9-FB83-364F-AD5F-F79FFECFDBBF}" presName="horz2" presStyleCnt="0"/>
      <dgm:spPr/>
    </dgm:pt>
    <dgm:pt modelId="{F4F5AF4F-5228-CE4F-82F3-69EE796491AD}" type="pres">
      <dgm:prSet presAssocID="{DD8786D9-FB83-364F-AD5F-F79FFECFDBBF}" presName="horzSpace2" presStyleCnt="0"/>
      <dgm:spPr/>
    </dgm:pt>
    <dgm:pt modelId="{313CCBD1-7CF6-5D4E-8214-32964468AF93}" type="pres">
      <dgm:prSet presAssocID="{DD8786D9-FB83-364F-AD5F-F79FFECFDBBF}" presName="tx2" presStyleLbl="revTx" presStyleIdx="3" presStyleCnt="4" custScaleY="77553"/>
      <dgm:spPr/>
    </dgm:pt>
    <dgm:pt modelId="{B6F26BAC-5488-3A42-85C9-077E4AB352FA}" type="pres">
      <dgm:prSet presAssocID="{DD8786D9-FB83-364F-AD5F-F79FFECFDBBF}" presName="vert2" presStyleCnt="0"/>
      <dgm:spPr/>
    </dgm:pt>
    <dgm:pt modelId="{5D0C8F34-B588-FE4F-A8B1-3D9B807B5CCD}" type="pres">
      <dgm:prSet presAssocID="{DD8786D9-FB83-364F-AD5F-F79FFECFDBBF}" presName="thinLine2b" presStyleLbl="callout" presStyleIdx="2" presStyleCnt="3"/>
      <dgm:spPr/>
    </dgm:pt>
    <dgm:pt modelId="{4FA259E9-49A9-3845-99A3-C36ACE1140B6}" type="pres">
      <dgm:prSet presAssocID="{DD8786D9-FB83-364F-AD5F-F79FFECFDBBF}" presName="vertSpace2b" presStyleCnt="0"/>
      <dgm:spPr/>
    </dgm:pt>
  </dgm:ptLst>
  <dgm:cxnLst>
    <dgm:cxn modelId="{5BC5C848-30CF-064B-B3DC-038FCB8A8887}" type="presOf" srcId="{9CF92A09-1DFB-E24C-903A-F692FF72E8E0}" destId="{BAADA5C0-6705-584C-9235-9EFB6652B1E5}" srcOrd="0" destOrd="0" presId="urn:microsoft.com/office/officeart/2008/layout/LinedList"/>
    <dgm:cxn modelId="{9E34A761-B590-294E-A329-C4684CBC0727}" type="presOf" srcId="{DD8786D9-FB83-364F-AD5F-F79FFECFDBBF}" destId="{313CCBD1-7CF6-5D4E-8214-32964468AF93}" srcOrd="0" destOrd="0" presId="urn:microsoft.com/office/officeart/2008/layout/LinedList"/>
    <dgm:cxn modelId="{C862D67E-357E-2E40-B936-04B17971CD5A}" srcId="{2E2F5F13-3B1C-6B4B-B15D-00954F12B5D9}" destId="{9CF92A09-1DFB-E24C-903A-F692FF72E8E0}" srcOrd="0" destOrd="0" parTransId="{7351D173-7B33-634E-9D4F-E237112D8C47}" sibTransId="{C25F1CD6-9D5E-6F48-9357-80DA321423C0}"/>
    <dgm:cxn modelId="{3897D081-2F15-5949-86C2-DC8DE6863607}" srcId="{2E2F5F13-3B1C-6B4B-B15D-00954F12B5D9}" destId="{89C1B3B1-2C43-9841-9CC4-698BBF1E2664}" srcOrd="1" destOrd="0" parTransId="{BC67A338-8D28-8842-9EDA-F92124C20D52}" sibTransId="{A63F14D3-A644-194A-8213-C1A863E3E5E8}"/>
    <dgm:cxn modelId="{EC83DBB0-9D4C-A743-B6A8-2923038F65D2}" srcId="{2E2F5F13-3B1C-6B4B-B15D-00954F12B5D9}" destId="{DD8786D9-FB83-364F-AD5F-F79FFECFDBBF}" srcOrd="2" destOrd="0" parTransId="{DC6EB6A8-4B0B-604A-B0DD-413FCFDA9EDB}" sibTransId="{92E31B59-DF49-A543-8934-5A9252D98997}"/>
    <dgm:cxn modelId="{C86FB0C1-9204-FB42-975B-1972E18DBA3D}" type="presOf" srcId="{89C1B3B1-2C43-9841-9CC4-698BBF1E2664}" destId="{E881AE5B-2413-AD49-B8B4-F90530EBEE44}" srcOrd="0" destOrd="0" presId="urn:microsoft.com/office/officeart/2008/layout/LinedList"/>
    <dgm:cxn modelId="{B6AF83CD-3A2B-CA46-868C-1F39D94A917E}" type="presOf" srcId="{70FD34D8-0F3D-E144-BF44-F02B0F3049B3}" destId="{8968C504-6C44-2A4F-A591-7D78A874ACE5}" srcOrd="0" destOrd="0" presId="urn:microsoft.com/office/officeart/2008/layout/LinedList"/>
    <dgm:cxn modelId="{967F0ED5-994C-0648-896E-7F9AC18BD150}" type="presOf" srcId="{2E2F5F13-3B1C-6B4B-B15D-00954F12B5D9}" destId="{53FF4855-9415-AB4F-8041-DC2205FE044B}" srcOrd="0" destOrd="0" presId="urn:microsoft.com/office/officeart/2008/layout/LinedList"/>
    <dgm:cxn modelId="{226A79E2-04E3-7F47-8505-6D5418B2C305}" srcId="{70FD34D8-0F3D-E144-BF44-F02B0F3049B3}" destId="{2E2F5F13-3B1C-6B4B-B15D-00954F12B5D9}" srcOrd="0" destOrd="0" parTransId="{AFE92D61-0EDF-0A42-991A-8210A3F54CEF}" sibTransId="{80171DB9-911B-8C49-BC32-7B9F92A39BF3}"/>
    <dgm:cxn modelId="{ABC2D365-E426-7A40-99D8-1DC15976B324}" type="presParOf" srcId="{8968C504-6C44-2A4F-A591-7D78A874ACE5}" destId="{36A6839F-2A0A-FD40-BF46-6011A1B041F1}" srcOrd="0" destOrd="0" presId="urn:microsoft.com/office/officeart/2008/layout/LinedList"/>
    <dgm:cxn modelId="{1F0B1A08-C694-8941-BBF5-249699977145}" type="presParOf" srcId="{8968C504-6C44-2A4F-A591-7D78A874ACE5}" destId="{3045D621-2319-2E4C-BE39-8A4401A0D8EE}" srcOrd="1" destOrd="0" presId="urn:microsoft.com/office/officeart/2008/layout/LinedList"/>
    <dgm:cxn modelId="{26F7D916-C0BE-B749-80AC-9067DBEB9BDF}" type="presParOf" srcId="{3045D621-2319-2E4C-BE39-8A4401A0D8EE}" destId="{53FF4855-9415-AB4F-8041-DC2205FE044B}" srcOrd="0" destOrd="0" presId="urn:microsoft.com/office/officeart/2008/layout/LinedList"/>
    <dgm:cxn modelId="{47E9D966-1383-664C-9D22-98FFBF4FDD7E}" type="presParOf" srcId="{3045D621-2319-2E4C-BE39-8A4401A0D8EE}" destId="{5FDEADF1-D9CF-284C-9C6B-FC652C5C565F}" srcOrd="1" destOrd="0" presId="urn:microsoft.com/office/officeart/2008/layout/LinedList"/>
    <dgm:cxn modelId="{DA47E4D5-77E4-3E48-B1F3-6653B5FFFE86}" type="presParOf" srcId="{5FDEADF1-D9CF-284C-9C6B-FC652C5C565F}" destId="{B9B8DBB3-7E00-4D45-BF30-4F1946EE7377}" srcOrd="0" destOrd="0" presId="urn:microsoft.com/office/officeart/2008/layout/LinedList"/>
    <dgm:cxn modelId="{189AEBD8-FBAE-EA42-948F-7CC09CE7FE82}" type="presParOf" srcId="{5FDEADF1-D9CF-284C-9C6B-FC652C5C565F}" destId="{E77615FF-2D1D-F44E-87C5-7388B6945874}" srcOrd="1" destOrd="0" presId="urn:microsoft.com/office/officeart/2008/layout/LinedList"/>
    <dgm:cxn modelId="{B8534DF0-007D-4B40-8DEE-37D1D4DAA60B}" type="presParOf" srcId="{E77615FF-2D1D-F44E-87C5-7388B6945874}" destId="{60DC6120-0B81-EF44-99B6-482A18F92B32}" srcOrd="0" destOrd="0" presId="urn:microsoft.com/office/officeart/2008/layout/LinedList"/>
    <dgm:cxn modelId="{EEF450E2-08C0-CF43-A39B-FF00BF8BF268}" type="presParOf" srcId="{E77615FF-2D1D-F44E-87C5-7388B6945874}" destId="{BAADA5C0-6705-584C-9235-9EFB6652B1E5}" srcOrd="1" destOrd="0" presId="urn:microsoft.com/office/officeart/2008/layout/LinedList"/>
    <dgm:cxn modelId="{D8196959-F58F-5442-8BC2-B4E5B3885ABA}" type="presParOf" srcId="{E77615FF-2D1D-F44E-87C5-7388B6945874}" destId="{E03493DA-09A6-2F46-B148-28E6BD77311D}" srcOrd="2" destOrd="0" presId="urn:microsoft.com/office/officeart/2008/layout/LinedList"/>
    <dgm:cxn modelId="{5D70E391-79B8-F249-9D6D-D8BCD7C57353}" type="presParOf" srcId="{5FDEADF1-D9CF-284C-9C6B-FC652C5C565F}" destId="{40733938-BB4A-1442-88E5-DDEA6F787CD8}" srcOrd="2" destOrd="0" presId="urn:microsoft.com/office/officeart/2008/layout/LinedList"/>
    <dgm:cxn modelId="{776E219F-D595-1B45-9858-B3206644BF54}" type="presParOf" srcId="{5FDEADF1-D9CF-284C-9C6B-FC652C5C565F}" destId="{94CE5FB8-5B40-0149-AA68-11DD0DDFC2C8}" srcOrd="3" destOrd="0" presId="urn:microsoft.com/office/officeart/2008/layout/LinedList"/>
    <dgm:cxn modelId="{43ED554A-31EE-3A4A-BF95-9183FAD78D7A}" type="presParOf" srcId="{5FDEADF1-D9CF-284C-9C6B-FC652C5C565F}" destId="{2945B68A-C5C2-824D-9575-D228829B4DC9}" srcOrd="4" destOrd="0" presId="urn:microsoft.com/office/officeart/2008/layout/LinedList"/>
    <dgm:cxn modelId="{B77B71E8-C912-FB45-BD4C-2B9733C9122C}" type="presParOf" srcId="{2945B68A-C5C2-824D-9575-D228829B4DC9}" destId="{764B96CA-E3B6-D545-B7FF-9E41F5DEABA5}" srcOrd="0" destOrd="0" presId="urn:microsoft.com/office/officeart/2008/layout/LinedList"/>
    <dgm:cxn modelId="{BDABE98C-63B5-D746-B644-1F09D1EFD6D3}" type="presParOf" srcId="{2945B68A-C5C2-824D-9575-D228829B4DC9}" destId="{E881AE5B-2413-AD49-B8B4-F90530EBEE44}" srcOrd="1" destOrd="0" presId="urn:microsoft.com/office/officeart/2008/layout/LinedList"/>
    <dgm:cxn modelId="{7D86C03E-402B-C649-BF87-91A409030E5D}" type="presParOf" srcId="{2945B68A-C5C2-824D-9575-D228829B4DC9}" destId="{AD20A562-6C1B-654E-9D86-697923FC52E8}" srcOrd="2" destOrd="0" presId="urn:microsoft.com/office/officeart/2008/layout/LinedList"/>
    <dgm:cxn modelId="{5A26BAEA-B722-D74D-A9C1-1D2C6139F92E}" type="presParOf" srcId="{5FDEADF1-D9CF-284C-9C6B-FC652C5C565F}" destId="{303EABD4-ED1D-AB49-AF06-434A61A8383A}" srcOrd="5" destOrd="0" presId="urn:microsoft.com/office/officeart/2008/layout/LinedList"/>
    <dgm:cxn modelId="{C9D46B45-7DC3-2542-9B81-2A978B51FE08}" type="presParOf" srcId="{5FDEADF1-D9CF-284C-9C6B-FC652C5C565F}" destId="{7F6C5D68-3938-EF4C-8645-5DCC956EA15A}" srcOrd="6" destOrd="0" presId="urn:microsoft.com/office/officeart/2008/layout/LinedList"/>
    <dgm:cxn modelId="{BC61C76A-800F-5143-BB7F-BF5356503FA1}" type="presParOf" srcId="{5FDEADF1-D9CF-284C-9C6B-FC652C5C565F}" destId="{581A8B84-E4B7-6847-AD15-6C7EF93E996B}" srcOrd="7" destOrd="0" presId="urn:microsoft.com/office/officeart/2008/layout/LinedList"/>
    <dgm:cxn modelId="{D8997E2E-108C-B642-999B-572015ACBFB5}" type="presParOf" srcId="{581A8B84-E4B7-6847-AD15-6C7EF93E996B}" destId="{F4F5AF4F-5228-CE4F-82F3-69EE796491AD}" srcOrd="0" destOrd="0" presId="urn:microsoft.com/office/officeart/2008/layout/LinedList"/>
    <dgm:cxn modelId="{DE91C3DB-A370-E249-8915-9C617733FDD5}" type="presParOf" srcId="{581A8B84-E4B7-6847-AD15-6C7EF93E996B}" destId="{313CCBD1-7CF6-5D4E-8214-32964468AF93}" srcOrd="1" destOrd="0" presId="urn:microsoft.com/office/officeart/2008/layout/LinedList"/>
    <dgm:cxn modelId="{B2FABC36-3E8D-3748-ABFD-DC0F9E0904C9}" type="presParOf" srcId="{581A8B84-E4B7-6847-AD15-6C7EF93E996B}" destId="{B6F26BAC-5488-3A42-85C9-077E4AB352FA}" srcOrd="2" destOrd="0" presId="urn:microsoft.com/office/officeart/2008/layout/LinedList"/>
    <dgm:cxn modelId="{0C743973-D91C-D443-A656-22189D6F7959}" type="presParOf" srcId="{5FDEADF1-D9CF-284C-9C6B-FC652C5C565F}" destId="{5D0C8F34-B588-FE4F-A8B1-3D9B807B5CCD}" srcOrd="8" destOrd="0" presId="urn:microsoft.com/office/officeart/2008/layout/LinedList"/>
    <dgm:cxn modelId="{5EF2E70D-E015-0D46-89D8-5255197A2983}" type="presParOf" srcId="{5FDEADF1-D9CF-284C-9C6B-FC652C5C565F}" destId="{4FA259E9-49A9-3845-99A3-C36ACE1140B6}"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D34D8-0F3D-E144-BF44-F02B0F3049B3}" type="doc">
      <dgm:prSet loTypeId="urn:microsoft.com/office/officeart/2008/layout/LinedList" loCatId="" qsTypeId="urn:microsoft.com/office/officeart/2005/8/quickstyle/simple2" qsCatId="simple" csTypeId="urn:microsoft.com/office/officeart/2005/8/colors/accent2_1" csCatId="accent2" phldr="1"/>
      <dgm:spPr/>
      <dgm:t>
        <a:bodyPr/>
        <a:lstStyle/>
        <a:p>
          <a:endParaRPr lang="en-US"/>
        </a:p>
      </dgm:t>
    </dgm:pt>
    <dgm:pt modelId="{2E2F5F13-3B1C-6B4B-B15D-00954F12B5D9}">
      <dgm:prSet phldrT="[Text]" custT="1"/>
      <dgm:spPr/>
      <dgm:t>
        <a:bodyPr/>
        <a:lstStyle/>
        <a:p>
          <a:pPr algn="just">
            <a:lnSpc>
              <a:spcPct val="120000"/>
            </a:lnSpc>
            <a:spcAft>
              <a:spcPts val="0"/>
            </a:spcAft>
          </a:pPr>
          <a:r>
            <a:rPr lang="vi-VN" sz="2400" b="1" dirty="0">
              <a:solidFill>
                <a:srgbClr val="000000"/>
              </a:solidFill>
              <a:effectLst/>
              <a:latin typeface="American Typewriter" panose="02090604020004020304" pitchFamily="18" charset="77"/>
              <a:ea typeface="Calibri" panose="020F0502020204030204" pitchFamily="34" charset="0"/>
              <a:cs typeface="Consolas" panose="020B0609020204030204" pitchFamily="49" charset="0"/>
            </a:rPr>
            <a:t>2.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Môn</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Việt</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với</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dung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giáo</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dục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endParaRPr lang="en-US" sz="2400" b="0" dirty="0">
            <a:solidFill>
              <a:srgbClr val="0432FF"/>
            </a:solidFill>
            <a:latin typeface="American Typewriter" panose="02090604020004020304" pitchFamily="18" charset="77"/>
            <a:cs typeface="Consolas" panose="020B0609020204030204" pitchFamily="49" charset="0"/>
          </a:endParaRPr>
        </a:p>
      </dgm:t>
    </dgm:pt>
    <dgm:pt modelId="{AFE92D61-0EDF-0A42-991A-8210A3F54CEF}" type="parTrans" cxnId="{226A79E2-04E3-7F47-8505-6D5418B2C305}">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80171DB9-911B-8C49-BC32-7B9F92A39BF3}" type="sibTrans" cxnId="{226A79E2-04E3-7F47-8505-6D5418B2C305}">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9CF92A09-1DFB-E24C-903A-F692FF72E8E0}">
      <dgm:prSet phldrT="[Text]" custT="1"/>
      <dgm:spPr/>
      <dgm:t>
        <a:bodyPr/>
        <a:lstStyle/>
        <a:p>
          <a:pPr algn="just"/>
          <a:r>
            <a:rPr lang="vi-VN" sz="2400" b="1" dirty="0">
              <a:solidFill>
                <a:srgbClr val="0432FF"/>
              </a:solidFill>
              <a:latin typeface="American Typewriter" panose="02090604020004020304" pitchFamily="18" charset="77"/>
              <a:cs typeface="Consolas" panose="020B0609020204030204" pitchFamily="49" charset="0"/>
            </a:rPr>
            <a:t>2.1.</a:t>
          </a:r>
          <a:r>
            <a:rPr lang="vi-VN" sz="2400" dirty="0">
              <a:latin typeface="American Typewriter" panose="02090604020004020304" pitchFamily="18" charset="77"/>
              <a:cs typeface="Consolas" panose="020B0609020204030204" pitchFamily="49" charset="0"/>
            </a:rPr>
            <a:t> Chương trình Giáo dục phổ thông môn Ngữ văn, cấp tiểu học xác định rõ các mục tiêu phát triển phẩm chất, năng lực người học phù hợp với tiêu chí tích hợp</a:t>
          </a:r>
          <a:endParaRPr lang="en-US" sz="2400" dirty="0">
            <a:solidFill>
              <a:schemeClr val="tx1"/>
            </a:solidFill>
            <a:latin typeface="American Typewriter" panose="02090604020004020304" pitchFamily="18" charset="77"/>
            <a:cs typeface="Consolas" panose="020B0609020204030204" pitchFamily="49" charset="0"/>
          </a:endParaRPr>
        </a:p>
      </dgm:t>
    </dgm:pt>
    <dgm:pt modelId="{7351D173-7B33-634E-9D4F-E237112D8C47}" type="parTrans" cxnId="{C862D67E-357E-2E40-B936-04B17971CD5A}">
      <dgm:prSet custT="1"/>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C25F1CD6-9D5E-6F48-9357-80DA321423C0}" type="sibTrans" cxnId="{C862D67E-357E-2E40-B936-04B17971CD5A}">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89C1B3B1-2C43-9841-9CC4-698BBF1E2664}">
      <dgm:prSet phldrT="[Text]" custT="1"/>
      <dgm:spPr/>
      <dgm:t>
        <a:bodyPr/>
        <a:lstStyle/>
        <a:p>
          <a:pPr algn="just"/>
          <a:r>
            <a:rPr lang="vi-VN" sz="2400" b="1" dirty="0">
              <a:solidFill>
                <a:srgbClr val="0432FF"/>
              </a:solidFill>
              <a:latin typeface="American Typewriter" panose="02090604020004020304" pitchFamily="18" charset="77"/>
              <a:cs typeface="Consolas" panose="020B0609020204030204" pitchFamily="49" charset="0"/>
            </a:rPr>
            <a:t>2.2.</a:t>
          </a:r>
          <a:r>
            <a:rPr lang="vi-VN" sz="2400" b="1" dirty="0">
              <a:solidFill>
                <a:schemeClr val="tx1"/>
              </a:solidFill>
              <a:latin typeface="American Typewriter" panose="02090604020004020304" pitchFamily="18" charset="77"/>
              <a:cs typeface="Consolas" panose="020B0609020204030204" pitchFamily="49" charset="0"/>
            </a:rPr>
            <a:t> </a:t>
          </a:r>
          <a:r>
            <a:rPr lang="vi-VN" sz="2400" b="0" dirty="0">
              <a:solidFill>
                <a:schemeClr val="tx1"/>
              </a:solidFill>
              <a:latin typeface="American Typewriter" panose="02090604020004020304" pitchFamily="18" charset="77"/>
              <a:cs typeface="Consolas" panose="020B0609020204030204" pitchFamily="49" charset="0"/>
            </a:rPr>
            <a:t>Các hoạt động đọc, viết, nói và nghe gắn với những vấn đề thường nhật, gần gũi với suy nghĩ, cảm xúc người học, thuận lợi cho tích hợp </a:t>
          </a:r>
        </a:p>
      </dgm:t>
    </dgm:pt>
    <dgm:pt modelId="{BC67A338-8D28-8842-9EDA-F92124C20D52}" type="parTrans" cxnId="{3897D081-2F15-5949-86C2-DC8DE6863607}">
      <dgm:prSet custT="1"/>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A63F14D3-A644-194A-8213-C1A863E3E5E8}" type="sibTrans" cxnId="{3897D081-2F15-5949-86C2-DC8DE6863607}">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DD8786D9-FB83-364F-AD5F-F79FFECFDBBF}">
      <dgm:prSet custT="1"/>
      <dgm:spPr/>
      <dgm:t>
        <a:bodyPr/>
        <a:lstStyle/>
        <a:p>
          <a:pPr algn="just"/>
          <a:r>
            <a:rPr lang="vi-VN" sz="2400" b="1" i="0" dirty="0">
              <a:solidFill>
                <a:srgbClr val="0432FF"/>
              </a:solidFill>
              <a:latin typeface="American Typewriter" panose="02090604020004020304" pitchFamily="18" charset="77"/>
              <a:cs typeface="Consolas" panose="020B0609020204030204" pitchFamily="49" charset="0"/>
            </a:rPr>
            <a:t>2.</a:t>
          </a:r>
          <a:r>
            <a:rPr lang="en-US" sz="2400" b="1" i="0" dirty="0">
              <a:solidFill>
                <a:srgbClr val="0432FF"/>
              </a:solidFill>
              <a:latin typeface="American Typewriter" panose="02090604020004020304" pitchFamily="18" charset="77"/>
              <a:cs typeface="Consolas" panose="020B0609020204030204" pitchFamily="49" charset="0"/>
            </a:rPr>
            <a:t>3.</a:t>
          </a:r>
          <a:r>
            <a:rPr lang="en-US" sz="2400" b="0" i="0" dirty="0">
              <a:latin typeface="American Typewriter" panose="02090604020004020304" pitchFamily="18" charset="77"/>
              <a:cs typeface="Consolas" panose="020B0609020204030204" pitchFamily="49" charset="0"/>
            </a:rPr>
            <a:t> </a:t>
          </a:r>
          <a:r>
            <a:rPr lang="vi-VN" sz="2400" b="0" i="0" dirty="0">
              <a:latin typeface="American Typewriter" panose="02090604020004020304" pitchFamily="18" charset="77"/>
              <a:cs typeface="Consolas" panose="020B0609020204030204" pitchFamily="49" charset="0"/>
            </a:rPr>
            <a:t>Một số mạch kiến thức tiếng Việt, văn học có giá trị bổ trợ cho tích hợp nội dung Quyền con người</a:t>
          </a:r>
          <a:endParaRPr lang="en-US" sz="2400" b="0" i="0" dirty="0">
            <a:latin typeface="American Typewriter" panose="02090604020004020304" pitchFamily="18" charset="77"/>
            <a:cs typeface="Consolas" panose="020B0609020204030204" pitchFamily="49" charset="0"/>
          </a:endParaRPr>
        </a:p>
      </dgm:t>
    </dgm:pt>
    <dgm:pt modelId="{DC6EB6A8-4B0B-604A-B0DD-413FCFDA9EDB}" type="parTrans" cxnId="{EC83DBB0-9D4C-A743-B6A8-2923038F65D2}">
      <dgm:prSet/>
      <dgm:spPr/>
      <dgm:t>
        <a:bodyPr/>
        <a:lstStyle/>
        <a:p>
          <a:endParaRPr lang="en-US" sz="2400">
            <a:latin typeface="American Typewriter" panose="02090604020004020304" pitchFamily="18" charset="77"/>
          </a:endParaRPr>
        </a:p>
      </dgm:t>
    </dgm:pt>
    <dgm:pt modelId="{92E31B59-DF49-A543-8934-5A9252D98997}" type="sibTrans" cxnId="{EC83DBB0-9D4C-A743-B6A8-2923038F65D2}">
      <dgm:prSet/>
      <dgm:spPr/>
      <dgm:t>
        <a:bodyPr/>
        <a:lstStyle/>
        <a:p>
          <a:endParaRPr lang="en-US" sz="2400">
            <a:latin typeface="American Typewriter" panose="02090604020004020304" pitchFamily="18" charset="77"/>
          </a:endParaRPr>
        </a:p>
      </dgm:t>
    </dgm:pt>
    <dgm:pt modelId="{8D6301D8-453A-5548-9A17-81F27E51790C}">
      <dgm:prSet custT="1"/>
      <dgm:spPr/>
      <dgm:t>
        <a:bodyPr/>
        <a:lstStyle/>
        <a:p>
          <a:pPr algn="r">
            <a:spcAft>
              <a:spcPts val="0"/>
            </a:spcAft>
          </a:pPr>
          <a:r>
            <a:rPr lang="en-US" sz="2400" dirty="0">
              <a:latin typeface="American Typewriter" panose="02090604020004020304" pitchFamily="18" charset="77"/>
            </a:rPr>
            <a:t> </a:t>
          </a:r>
          <a:r>
            <a:rPr lang="en-US" sz="2400" b="1" dirty="0">
              <a:solidFill>
                <a:srgbClr val="0432FF"/>
              </a:solidFill>
              <a:latin typeface="American Typewriter" panose="02090604020004020304" pitchFamily="18" charset="77"/>
            </a:rPr>
            <a:t>2.4. </a:t>
          </a:r>
          <a:r>
            <a:rPr lang="en-US" sz="2400" dirty="0" err="1">
              <a:latin typeface="American Typewriter" panose="02090604020004020304" pitchFamily="18" charset="77"/>
            </a:rPr>
            <a:t>Ngữ</a:t>
          </a:r>
          <a:r>
            <a:rPr lang="en-US" sz="2400" dirty="0">
              <a:latin typeface="American Typewriter" panose="02090604020004020304" pitchFamily="18" charset="77"/>
            </a:rPr>
            <a:t> </a:t>
          </a:r>
          <a:r>
            <a:rPr lang="en-US" sz="2400" dirty="0" err="1">
              <a:latin typeface="American Typewriter" panose="02090604020004020304" pitchFamily="18" charset="77"/>
            </a:rPr>
            <a:t>liệu</a:t>
          </a:r>
          <a:r>
            <a:rPr lang="en-US" sz="2400" dirty="0">
              <a:latin typeface="American Typewriter" panose="02090604020004020304" pitchFamily="18" charset="77"/>
            </a:rPr>
            <a:t> </a:t>
          </a:r>
          <a:r>
            <a:rPr lang="en-US" sz="2400" dirty="0" err="1">
              <a:latin typeface="American Typewriter" panose="02090604020004020304" pitchFamily="18" charset="77"/>
            </a:rPr>
            <a:t>dạy</a:t>
          </a:r>
          <a:r>
            <a:rPr lang="en-US" sz="2400" dirty="0">
              <a:latin typeface="American Typewriter" panose="02090604020004020304" pitchFamily="18" charset="77"/>
            </a:rPr>
            <a:t> </a:t>
          </a:r>
          <a:r>
            <a:rPr lang="en-US" sz="2400" dirty="0" err="1">
              <a:latin typeface="American Typewriter" panose="02090604020004020304" pitchFamily="18" charset="77"/>
            </a:rPr>
            <a:t>học</a:t>
          </a:r>
          <a:r>
            <a:rPr lang="en-US" sz="2400" dirty="0">
              <a:latin typeface="American Typewriter" panose="02090604020004020304" pitchFamily="18" charset="77"/>
            </a:rPr>
            <a:t> </a:t>
          </a:r>
          <a:r>
            <a:rPr lang="en-US" sz="2400" dirty="0" err="1">
              <a:latin typeface="American Typewriter" panose="02090604020004020304" pitchFamily="18" charset="77"/>
            </a:rPr>
            <a:t>đa</a:t>
          </a:r>
          <a:r>
            <a:rPr lang="en-US" sz="2400" dirty="0">
              <a:latin typeface="American Typewriter" panose="02090604020004020304" pitchFamily="18" charset="77"/>
            </a:rPr>
            <a:t> </a:t>
          </a:r>
          <a:r>
            <a:rPr lang="en-US" sz="2400" dirty="0" err="1">
              <a:latin typeface="American Typewriter" panose="02090604020004020304" pitchFamily="18" charset="77"/>
            </a:rPr>
            <a:t>dạng</a:t>
          </a:r>
          <a:r>
            <a:rPr lang="en-US" sz="2400" dirty="0">
              <a:latin typeface="American Typewriter" panose="02090604020004020304" pitchFamily="18" charset="77"/>
            </a:rPr>
            <a:t>, </a:t>
          </a:r>
          <a:r>
            <a:rPr lang="en-US" sz="2400" dirty="0" err="1">
              <a:latin typeface="American Typewriter" panose="02090604020004020304" pitchFamily="18" charset="77"/>
            </a:rPr>
            <a:t>sinh</a:t>
          </a:r>
          <a:r>
            <a:rPr lang="en-US" sz="2400" dirty="0">
              <a:latin typeface="American Typewriter" panose="02090604020004020304" pitchFamily="18" charset="77"/>
            </a:rPr>
            <a:t> </a:t>
          </a:r>
          <a:r>
            <a:rPr lang="en-US" sz="2400" dirty="0" err="1">
              <a:latin typeface="American Typewriter" panose="02090604020004020304" pitchFamily="18" charset="77"/>
            </a:rPr>
            <a:t>động</a:t>
          </a:r>
          <a:r>
            <a:rPr lang="en-US" sz="2400" dirty="0">
              <a:latin typeface="American Typewriter" panose="02090604020004020304" pitchFamily="18" charset="77"/>
            </a:rPr>
            <a:t>, </a:t>
          </a:r>
          <a:r>
            <a:rPr lang="en-US" sz="2400" dirty="0" err="1">
              <a:latin typeface="American Typewriter" panose="02090604020004020304" pitchFamily="18" charset="77"/>
            </a:rPr>
            <a:t>đặt</a:t>
          </a:r>
          <a:r>
            <a:rPr lang="en-US" sz="2400" dirty="0">
              <a:latin typeface="American Typewriter" panose="02090604020004020304" pitchFamily="18" charset="77"/>
            </a:rPr>
            <a:t> </a:t>
          </a:r>
          <a:r>
            <a:rPr lang="en-US" sz="2400" dirty="0" err="1">
              <a:latin typeface="American Typewriter" panose="02090604020004020304" pitchFamily="18" charset="77"/>
            </a:rPr>
            <a:t>ra</a:t>
          </a:r>
          <a:r>
            <a:rPr lang="en-US" sz="2400" dirty="0">
              <a:latin typeface="American Typewriter" panose="02090604020004020304" pitchFamily="18" charset="77"/>
            </a:rPr>
            <a:t> </a:t>
          </a:r>
          <a:r>
            <a:rPr lang="en-US" sz="2400" dirty="0" err="1">
              <a:latin typeface="American Typewriter" panose="02090604020004020304" pitchFamily="18" charset="77"/>
            </a:rPr>
            <a:t>nhiều</a:t>
          </a:r>
          <a:r>
            <a:rPr lang="en-US" sz="2400" dirty="0">
              <a:latin typeface="American Typewriter" panose="02090604020004020304" pitchFamily="18" charset="77"/>
            </a:rPr>
            <a:t> </a:t>
          </a:r>
          <a:r>
            <a:rPr lang="en-US" sz="2400" dirty="0" err="1">
              <a:latin typeface="American Typewriter" panose="02090604020004020304" pitchFamily="18" charset="77"/>
            </a:rPr>
            <a:t>vấn</a:t>
          </a:r>
          <a:r>
            <a:rPr lang="en-US" sz="2400" dirty="0">
              <a:latin typeface="American Typewriter" panose="02090604020004020304" pitchFamily="18" charset="77"/>
            </a:rPr>
            <a:t> </a:t>
          </a:r>
          <a:r>
            <a:rPr lang="en-US" sz="2400" dirty="0" err="1">
              <a:latin typeface="American Typewriter" panose="02090604020004020304" pitchFamily="18" charset="77"/>
            </a:rPr>
            <a:t>đề</a:t>
          </a:r>
          <a:r>
            <a:rPr lang="en-US" sz="2400" dirty="0">
              <a:latin typeface="American Typewriter" panose="02090604020004020304" pitchFamily="18" charset="77"/>
            </a:rPr>
            <a:t> </a:t>
          </a:r>
          <a:r>
            <a:rPr lang="en-US" sz="2400" dirty="0" err="1">
              <a:latin typeface="American Typewriter" panose="02090604020004020304" pitchFamily="18" charset="77"/>
            </a:rPr>
            <a:t>có</a:t>
          </a:r>
          <a:r>
            <a:rPr lang="en-US" sz="2400" dirty="0">
              <a:latin typeface="American Typewriter" panose="02090604020004020304" pitchFamily="18" charset="77"/>
            </a:rPr>
            <a:t> </a:t>
          </a:r>
          <a:r>
            <a:rPr lang="en-US" sz="2400" dirty="0" err="1">
              <a:latin typeface="American Typewriter" panose="02090604020004020304" pitchFamily="18" charset="77"/>
            </a:rPr>
            <a:t>tính</a:t>
          </a:r>
          <a:r>
            <a:rPr lang="en-US" sz="2400" dirty="0">
              <a:latin typeface="American Typewriter" panose="02090604020004020304" pitchFamily="18" charset="77"/>
            </a:rPr>
            <a:t> </a:t>
          </a:r>
          <a:r>
            <a:rPr lang="en-US" sz="2400" dirty="0" err="1">
              <a:latin typeface="American Typewriter" panose="02090604020004020304" pitchFamily="18" charset="77"/>
            </a:rPr>
            <a:t>nhân</a:t>
          </a:r>
          <a:r>
            <a:rPr lang="en-US" sz="2400" dirty="0">
              <a:latin typeface="American Typewriter" panose="02090604020004020304" pitchFamily="18" charset="77"/>
            </a:rPr>
            <a:t> </a:t>
          </a:r>
          <a:r>
            <a:rPr lang="en-US" sz="2400" dirty="0" err="1">
              <a:latin typeface="American Typewriter" panose="02090604020004020304" pitchFamily="18" charset="77"/>
            </a:rPr>
            <a:t>văn</a:t>
          </a:r>
          <a:r>
            <a:rPr lang="en-US" sz="2400" dirty="0">
              <a:latin typeface="American Typewriter" panose="02090604020004020304" pitchFamily="18" charset="77"/>
            </a:rPr>
            <a:t> </a:t>
          </a:r>
          <a:r>
            <a:rPr lang="en-US" sz="2400" dirty="0" err="1">
              <a:latin typeface="American Typewriter" panose="02090604020004020304" pitchFamily="18" charset="77"/>
            </a:rPr>
            <a:t>và</a:t>
          </a:r>
          <a:r>
            <a:rPr lang="en-US" sz="2400" dirty="0">
              <a:latin typeface="American Typewriter" panose="02090604020004020304" pitchFamily="18" charset="77"/>
            </a:rPr>
            <a:t> </a:t>
          </a:r>
          <a:r>
            <a:rPr lang="en-US" sz="2400" dirty="0" err="1">
              <a:latin typeface="American Typewriter" panose="02090604020004020304" pitchFamily="18" charset="77"/>
            </a:rPr>
            <a:t>thời</a:t>
          </a:r>
          <a:r>
            <a:rPr lang="en-US" sz="2400" dirty="0">
              <a:latin typeface="American Typewriter" panose="02090604020004020304" pitchFamily="18" charset="77"/>
            </a:rPr>
            <a:t> </a:t>
          </a:r>
          <a:r>
            <a:rPr lang="en-US" sz="2400" dirty="0" err="1">
              <a:latin typeface="American Typewriter" panose="02090604020004020304" pitchFamily="18" charset="77"/>
            </a:rPr>
            <a:t>sự</a:t>
          </a:r>
          <a:r>
            <a:rPr lang="en-US" sz="2400" dirty="0">
              <a:latin typeface="American Typewriter" panose="02090604020004020304" pitchFamily="18" charset="77"/>
            </a:rPr>
            <a:t> </a:t>
          </a:r>
          <a:r>
            <a:rPr lang="en-US" sz="2400" dirty="0" err="1">
              <a:latin typeface="American Typewriter" panose="02090604020004020304" pitchFamily="18" charset="77"/>
            </a:rPr>
            <a:t>như</a:t>
          </a:r>
          <a:r>
            <a:rPr lang="en-US" sz="2400" dirty="0">
              <a:latin typeface="American Typewriter" panose="02090604020004020304" pitchFamily="18" charset="77"/>
            </a:rPr>
            <a:t>: </a:t>
          </a:r>
          <a:r>
            <a:rPr lang="en-US" sz="2400" dirty="0" err="1">
              <a:latin typeface="American Typewriter" panose="02090604020004020304" pitchFamily="18" charset="77"/>
            </a:rPr>
            <a:t>kiến</a:t>
          </a:r>
          <a:r>
            <a:rPr lang="en-US" sz="2400" dirty="0">
              <a:latin typeface="American Typewriter" panose="02090604020004020304" pitchFamily="18" charset="77"/>
            </a:rPr>
            <a:t> </a:t>
          </a:r>
          <a:r>
            <a:rPr lang="en-US" sz="2400" dirty="0" err="1">
              <a:latin typeface="American Typewriter" panose="02090604020004020304" pitchFamily="18" charset="77"/>
            </a:rPr>
            <a:t>tạo</a:t>
          </a:r>
          <a:r>
            <a:rPr lang="en-US" sz="2400" dirty="0">
              <a:latin typeface="American Typewriter" panose="02090604020004020304" pitchFamily="18" charset="77"/>
            </a:rPr>
            <a:t> </a:t>
          </a:r>
          <a:r>
            <a:rPr lang="en-US" sz="2400" dirty="0" err="1">
              <a:latin typeface="American Typewriter" panose="02090604020004020304" pitchFamily="18" charset="77"/>
            </a:rPr>
            <a:t>không</a:t>
          </a:r>
          <a:r>
            <a:rPr lang="en-US" sz="2400" dirty="0">
              <a:latin typeface="American Typewriter" panose="02090604020004020304" pitchFamily="18" charset="77"/>
            </a:rPr>
            <a:t> </a:t>
          </a:r>
          <a:r>
            <a:rPr lang="en-US" sz="2400" dirty="0" err="1">
              <a:latin typeface="American Typewriter" panose="02090604020004020304" pitchFamily="18" charset="77"/>
            </a:rPr>
            <a:t>gian</a:t>
          </a:r>
          <a:r>
            <a:rPr lang="en-US" sz="2400" dirty="0">
              <a:latin typeface="American Typewriter" panose="02090604020004020304" pitchFamily="18" charset="77"/>
            </a:rPr>
            <a:t> </a:t>
          </a:r>
          <a:r>
            <a:rPr lang="en-US" sz="2400" dirty="0" err="1">
              <a:latin typeface="American Typewriter" panose="02090604020004020304" pitchFamily="18" charset="77"/>
            </a:rPr>
            <a:t>vui</a:t>
          </a:r>
          <a:r>
            <a:rPr lang="en-US" sz="2400" dirty="0">
              <a:latin typeface="American Typewriter" panose="02090604020004020304" pitchFamily="18" charset="77"/>
            </a:rPr>
            <a:t> </a:t>
          </a:r>
          <a:r>
            <a:rPr lang="en-US" sz="2400" dirty="0" err="1">
              <a:latin typeface="American Typewriter" panose="02090604020004020304" pitchFamily="18" charset="77"/>
            </a:rPr>
            <a:t>chơi</a:t>
          </a:r>
          <a:r>
            <a:rPr lang="en-US" sz="2400" dirty="0">
              <a:latin typeface="American Typewriter" panose="02090604020004020304" pitchFamily="18" charset="77"/>
            </a:rPr>
            <a:t>, </a:t>
          </a:r>
          <a:r>
            <a:rPr lang="en-US" sz="2400" dirty="0" err="1">
              <a:latin typeface="American Typewriter" panose="02090604020004020304" pitchFamily="18" charset="77"/>
            </a:rPr>
            <a:t>học</a:t>
          </a:r>
          <a:r>
            <a:rPr lang="en-US" sz="2400" dirty="0">
              <a:latin typeface="American Typewriter" panose="02090604020004020304" pitchFamily="18" charset="77"/>
            </a:rPr>
            <a:t> </a:t>
          </a:r>
          <a:r>
            <a:rPr lang="en-US" sz="2400" dirty="0" err="1">
              <a:latin typeface="American Typewriter" panose="02090604020004020304" pitchFamily="18" charset="77"/>
            </a:rPr>
            <a:t>tập</a:t>
          </a:r>
          <a:r>
            <a:rPr lang="en-US" sz="2400" dirty="0">
              <a:latin typeface="American Typewriter" panose="02090604020004020304" pitchFamily="18" charset="77"/>
            </a:rPr>
            <a:t> </a:t>
          </a:r>
          <a:r>
            <a:rPr lang="en-US" sz="2400" dirty="0" err="1">
              <a:latin typeface="American Typewriter" panose="02090604020004020304" pitchFamily="18" charset="77"/>
            </a:rPr>
            <a:t>tích</a:t>
          </a:r>
          <a:r>
            <a:rPr lang="en-US" sz="2400" dirty="0">
              <a:latin typeface="American Typewriter" panose="02090604020004020304" pitchFamily="18" charset="77"/>
            </a:rPr>
            <a:t> </a:t>
          </a:r>
          <a:r>
            <a:rPr lang="en-US" sz="2400" dirty="0" err="1">
              <a:latin typeface="American Typewriter" panose="02090604020004020304" pitchFamily="18" charset="77"/>
            </a:rPr>
            <a:t>cực</a:t>
          </a:r>
          <a:r>
            <a:rPr lang="en-US" sz="2400" dirty="0">
              <a:latin typeface="American Typewriter" panose="02090604020004020304" pitchFamily="18" charset="77"/>
            </a:rPr>
            <a:t> </a:t>
          </a:r>
          <a:r>
            <a:rPr lang="en-US" sz="2400" dirty="0" err="1">
              <a:latin typeface="American Typewriter" panose="02090604020004020304" pitchFamily="18" charset="77"/>
            </a:rPr>
            <a:t>cho</a:t>
          </a:r>
          <a:r>
            <a:rPr lang="en-US" sz="2400" dirty="0">
              <a:latin typeface="American Typewriter" panose="02090604020004020304" pitchFamily="18" charset="77"/>
            </a:rPr>
            <a:t> </a:t>
          </a:r>
          <a:r>
            <a:rPr lang="en-US" sz="2400" dirty="0" err="1">
              <a:latin typeface="American Typewriter" panose="02090604020004020304" pitchFamily="18" charset="77"/>
            </a:rPr>
            <a:t>trẻ</a:t>
          </a:r>
          <a:r>
            <a:rPr lang="en-US" sz="2400" dirty="0">
              <a:latin typeface="American Typewriter" panose="02090604020004020304" pitchFamily="18" charset="77"/>
            </a:rPr>
            <a:t>, </a:t>
          </a:r>
          <a:r>
            <a:rPr lang="en-US" sz="2400" dirty="0" err="1">
              <a:latin typeface="American Typewriter" panose="02090604020004020304" pitchFamily="18" charset="77"/>
            </a:rPr>
            <a:t>đảm</a:t>
          </a:r>
          <a:r>
            <a:rPr lang="en-US" sz="2400" dirty="0">
              <a:latin typeface="American Typewriter" panose="02090604020004020304" pitchFamily="18" charset="77"/>
            </a:rPr>
            <a:t> </a:t>
          </a:r>
          <a:r>
            <a:rPr lang="en-US" sz="2400" dirty="0" err="1">
              <a:latin typeface="American Typewriter" panose="02090604020004020304" pitchFamily="18" charset="77"/>
            </a:rPr>
            <a:t>bảo</a:t>
          </a:r>
          <a:r>
            <a:rPr lang="en-US" sz="2400" dirty="0">
              <a:latin typeface="American Typewriter" panose="02090604020004020304" pitchFamily="18" charset="77"/>
            </a:rPr>
            <a:t> </a:t>
          </a:r>
          <a:r>
            <a:rPr lang="en-US" sz="2400" dirty="0" err="1">
              <a:latin typeface="American Typewriter" panose="02090604020004020304" pitchFamily="18" charset="77"/>
            </a:rPr>
            <a:t>quyền</a:t>
          </a:r>
          <a:r>
            <a:rPr lang="en-US" sz="2400" dirty="0">
              <a:latin typeface="American Typewriter" panose="02090604020004020304" pitchFamily="18" charset="77"/>
            </a:rPr>
            <a:t> </a:t>
          </a:r>
        </a:p>
        <a:p>
          <a:pPr algn="r">
            <a:spcAft>
              <a:spcPts val="0"/>
            </a:spcAft>
          </a:pPr>
          <a:r>
            <a:rPr lang="en-US" sz="2400" dirty="0" err="1">
              <a:latin typeface="American Typewriter" panose="02090604020004020304" pitchFamily="18" charset="77"/>
            </a:rPr>
            <a:t>được</a:t>
          </a:r>
          <a:r>
            <a:rPr lang="en-US" sz="2400" dirty="0">
              <a:latin typeface="American Typewriter" panose="02090604020004020304" pitchFamily="18" charset="77"/>
            </a:rPr>
            <a:t> </a:t>
          </a:r>
          <a:r>
            <a:rPr lang="en-US" sz="2400" dirty="0" err="1">
              <a:latin typeface="American Typewriter" panose="02090604020004020304" pitchFamily="18" charset="77"/>
            </a:rPr>
            <a:t>chăm</a:t>
          </a:r>
          <a:r>
            <a:rPr lang="en-US" sz="2400" dirty="0">
              <a:latin typeface="American Typewriter" panose="02090604020004020304" pitchFamily="18" charset="77"/>
            </a:rPr>
            <a:t> </a:t>
          </a:r>
          <a:r>
            <a:rPr lang="en-US" sz="2400" dirty="0" err="1">
              <a:latin typeface="American Typewriter" panose="02090604020004020304" pitchFamily="18" charset="77"/>
            </a:rPr>
            <a:t>sóc</a:t>
          </a:r>
          <a:r>
            <a:rPr lang="en-US" sz="2400" dirty="0">
              <a:latin typeface="American Typewriter" panose="02090604020004020304" pitchFamily="18" charset="77"/>
            </a:rPr>
            <a:t>, </a:t>
          </a:r>
          <a:r>
            <a:rPr lang="en-US" sz="2400" dirty="0" err="1">
              <a:latin typeface="American Typewriter" panose="02090604020004020304" pitchFamily="18" charset="77"/>
            </a:rPr>
            <a:t>yêu</a:t>
          </a:r>
          <a:r>
            <a:rPr lang="en-US" sz="2400" dirty="0">
              <a:latin typeface="American Typewriter" panose="02090604020004020304" pitchFamily="18" charset="77"/>
            </a:rPr>
            <a:t> </a:t>
          </a:r>
          <a:r>
            <a:rPr lang="en-US" sz="2400" dirty="0" err="1">
              <a:latin typeface="American Typewriter" panose="02090604020004020304" pitchFamily="18" charset="77"/>
            </a:rPr>
            <a:t>thương</a:t>
          </a:r>
          <a:r>
            <a:rPr lang="en-US" sz="2400" dirty="0">
              <a:latin typeface="American Typewriter" panose="02090604020004020304" pitchFamily="18" charset="77"/>
            </a:rPr>
            <a:t>, </a:t>
          </a:r>
          <a:r>
            <a:rPr lang="en-US" sz="2400" dirty="0" err="1">
              <a:latin typeface="American Typewriter" panose="02090604020004020304" pitchFamily="18" charset="77"/>
            </a:rPr>
            <a:t>quyền</a:t>
          </a:r>
          <a:r>
            <a:rPr lang="en-US" sz="2400" dirty="0">
              <a:latin typeface="American Typewriter" panose="02090604020004020304" pitchFamily="18" charset="77"/>
            </a:rPr>
            <a:t> </a:t>
          </a:r>
          <a:r>
            <a:rPr lang="en-US" sz="2400" dirty="0" err="1">
              <a:latin typeface="American Typewriter" panose="02090604020004020304" pitchFamily="18" charset="77"/>
            </a:rPr>
            <a:t>được</a:t>
          </a:r>
          <a:r>
            <a:rPr lang="en-US" sz="2400" dirty="0">
              <a:latin typeface="American Typewriter" panose="02090604020004020304" pitchFamily="18" charset="77"/>
            </a:rPr>
            <a:t> chia </a:t>
          </a:r>
          <a:r>
            <a:rPr lang="en-US" sz="2400" dirty="0" err="1">
              <a:latin typeface="American Typewriter" panose="02090604020004020304" pitchFamily="18" charset="77"/>
            </a:rPr>
            <a:t>sẻ</a:t>
          </a:r>
          <a:r>
            <a:rPr lang="en-US" sz="2400" dirty="0">
              <a:latin typeface="American Typewriter" panose="02090604020004020304" pitchFamily="18" charset="77"/>
            </a:rPr>
            <a:t>...</a:t>
          </a:r>
        </a:p>
      </dgm:t>
    </dgm:pt>
    <dgm:pt modelId="{00C41C38-06A4-1040-ABEE-47B7BC5B1BAF}" type="parTrans" cxnId="{318C34E8-B1F5-5E4F-8DBF-D2DE0FFADFEF}">
      <dgm:prSet/>
      <dgm:spPr/>
      <dgm:t>
        <a:bodyPr/>
        <a:lstStyle/>
        <a:p>
          <a:endParaRPr lang="en-US" sz="2400">
            <a:latin typeface="American Typewriter" panose="02090604020004020304" pitchFamily="18" charset="77"/>
          </a:endParaRPr>
        </a:p>
      </dgm:t>
    </dgm:pt>
    <dgm:pt modelId="{6E47ECE4-DAEC-9449-8B88-494D9DDC1611}" type="sibTrans" cxnId="{318C34E8-B1F5-5E4F-8DBF-D2DE0FFADFEF}">
      <dgm:prSet/>
      <dgm:spPr/>
      <dgm:t>
        <a:bodyPr/>
        <a:lstStyle/>
        <a:p>
          <a:endParaRPr lang="en-US" sz="2400">
            <a:latin typeface="American Typewriter" panose="02090604020004020304" pitchFamily="18" charset="77"/>
          </a:endParaRPr>
        </a:p>
      </dgm:t>
    </dgm:pt>
    <dgm:pt modelId="{8968C504-6C44-2A4F-A591-7D78A874ACE5}" type="pres">
      <dgm:prSet presAssocID="{70FD34D8-0F3D-E144-BF44-F02B0F3049B3}" presName="vert0" presStyleCnt="0">
        <dgm:presLayoutVars>
          <dgm:dir/>
          <dgm:animOne val="branch"/>
          <dgm:animLvl val="lvl"/>
        </dgm:presLayoutVars>
      </dgm:prSet>
      <dgm:spPr/>
    </dgm:pt>
    <dgm:pt modelId="{36A6839F-2A0A-FD40-BF46-6011A1B041F1}" type="pres">
      <dgm:prSet presAssocID="{2E2F5F13-3B1C-6B4B-B15D-00954F12B5D9}" presName="thickLine" presStyleLbl="alignNode1" presStyleIdx="0" presStyleCnt="2"/>
      <dgm:spPr/>
    </dgm:pt>
    <dgm:pt modelId="{3045D621-2319-2E4C-BE39-8A4401A0D8EE}" type="pres">
      <dgm:prSet presAssocID="{2E2F5F13-3B1C-6B4B-B15D-00954F12B5D9}" presName="horz1" presStyleCnt="0"/>
      <dgm:spPr/>
    </dgm:pt>
    <dgm:pt modelId="{53FF4855-9415-AB4F-8041-DC2205FE044B}" type="pres">
      <dgm:prSet presAssocID="{2E2F5F13-3B1C-6B4B-B15D-00954F12B5D9}" presName="tx1" presStyleLbl="revTx" presStyleIdx="0" presStyleCnt="5" custScaleX="126423"/>
      <dgm:spPr/>
    </dgm:pt>
    <dgm:pt modelId="{5FDEADF1-D9CF-284C-9C6B-FC652C5C565F}" type="pres">
      <dgm:prSet presAssocID="{2E2F5F13-3B1C-6B4B-B15D-00954F12B5D9}" presName="vert1" presStyleCnt="0"/>
      <dgm:spPr/>
    </dgm:pt>
    <dgm:pt modelId="{B9B8DBB3-7E00-4D45-BF30-4F1946EE7377}" type="pres">
      <dgm:prSet presAssocID="{9CF92A09-1DFB-E24C-903A-F692FF72E8E0}" presName="vertSpace2a" presStyleCnt="0"/>
      <dgm:spPr/>
    </dgm:pt>
    <dgm:pt modelId="{E77615FF-2D1D-F44E-87C5-7388B6945874}" type="pres">
      <dgm:prSet presAssocID="{9CF92A09-1DFB-E24C-903A-F692FF72E8E0}" presName="horz2" presStyleCnt="0"/>
      <dgm:spPr/>
    </dgm:pt>
    <dgm:pt modelId="{60DC6120-0B81-EF44-99B6-482A18F92B32}" type="pres">
      <dgm:prSet presAssocID="{9CF92A09-1DFB-E24C-903A-F692FF72E8E0}" presName="horzSpace2" presStyleCnt="0"/>
      <dgm:spPr/>
    </dgm:pt>
    <dgm:pt modelId="{BAADA5C0-6705-584C-9235-9EFB6652B1E5}" type="pres">
      <dgm:prSet presAssocID="{9CF92A09-1DFB-E24C-903A-F692FF72E8E0}" presName="tx2" presStyleLbl="revTx" presStyleIdx="1" presStyleCnt="5" custScaleY="48560"/>
      <dgm:spPr/>
    </dgm:pt>
    <dgm:pt modelId="{E03493DA-09A6-2F46-B148-28E6BD77311D}" type="pres">
      <dgm:prSet presAssocID="{9CF92A09-1DFB-E24C-903A-F692FF72E8E0}" presName="vert2" presStyleCnt="0"/>
      <dgm:spPr/>
    </dgm:pt>
    <dgm:pt modelId="{40733938-BB4A-1442-88E5-DDEA6F787CD8}" type="pres">
      <dgm:prSet presAssocID="{9CF92A09-1DFB-E24C-903A-F692FF72E8E0}" presName="thinLine2b" presStyleLbl="callout" presStyleIdx="0" presStyleCnt="3" custLinFactY="-700000" custLinFactNeighborX="620" custLinFactNeighborY="-749568"/>
      <dgm:spPr/>
    </dgm:pt>
    <dgm:pt modelId="{94CE5FB8-5B40-0149-AA68-11DD0DDFC2C8}" type="pres">
      <dgm:prSet presAssocID="{9CF92A09-1DFB-E24C-903A-F692FF72E8E0}" presName="vertSpace2b" presStyleCnt="0"/>
      <dgm:spPr/>
    </dgm:pt>
    <dgm:pt modelId="{2945B68A-C5C2-824D-9575-D228829B4DC9}" type="pres">
      <dgm:prSet presAssocID="{89C1B3B1-2C43-9841-9CC4-698BBF1E2664}" presName="horz2" presStyleCnt="0"/>
      <dgm:spPr/>
    </dgm:pt>
    <dgm:pt modelId="{764B96CA-E3B6-D545-B7FF-9E41F5DEABA5}" type="pres">
      <dgm:prSet presAssocID="{89C1B3B1-2C43-9841-9CC4-698BBF1E2664}" presName="horzSpace2" presStyleCnt="0"/>
      <dgm:spPr/>
    </dgm:pt>
    <dgm:pt modelId="{E881AE5B-2413-AD49-B8B4-F90530EBEE44}" type="pres">
      <dgm:prSet presAssocID="{89C1B3B1-2C43-9841-9CC4-698BBF1E2664}" presName="tx2" presStyleLbl="revTx" presStyleIdx="2" presStyleCnt="5" custScaleX="103823" custScaleY="74568" custLinFactNeighborX="94" custLinFactNeighborY="25715"/>
      <dgm:spPr/>
    </dgm:pt>
    <dgm:pt modelId="{AD20A562-6C1B-654E-9D86-697923FC52E8}" type="pres">
      <dgm:prSet presAssocID="{89C1B3B1-2C43-9841-9CC4-698BBF1E2664}" presName="vert2" presStyleCnt="0"/>
      <dgm:spPr/>
    </dgm:pt>
    <dgm:pt modelId="{303EABD4-ED1D-AB49-AF06-434A61A8383A}" type="pres">
      <dgm:prSet presAssocID="{89C1B3B1-2C43-9841-9CC4-698BBF1E2664}" presName="thinLine2b" presStyleLbl="callout" presStyleIdx="1" presStyleCnt="3" custLinFactY="-800000" custLinFactNeighborX="1807" custLinFactNeighborY="-860321"/>
      <dgm:spPr/>
    </dgm:pt>
    <dgm:pt modelId="{7F6C5D68-3938-EF4C-8645-5DCC956EA15A}" type="pres">
      <dgm:prSet presAssocID="{89C1B3B1-2C43-9841-9CC4-698BBF1E2664}" presName="vertSpace2b" presStyleCnt="0"/>
      <dgm:spPr/>
    </dgm:pt>
    <dgm:pt modelId="{581A8B84-E4B7-6847-AD15-6C7EF93E996B}" type="pres">
      <dgm:prSet presAssocID="{DD8786D9-FB83-364F-AD5F-F79FFECFDBBF}" presName="horz2" presStyleCnt="0"/>
      <dgm:spPr/>
    </dgm:pt>
    <dgm:pt modelId="{F4F5AF4F-5228-CE4F-82F3-69EE796491AD}" type="pres">
      <dgm:prSet presAssocID="{DD8786D9-FB83-364F-AD5F-F79FFECFDBBF}" presName="horzSpace2" presStyleCnt="0"/>
      <dgm:spPr/>
    </dgm:pt>
    <dgm:pt modelId="{313CCBD1-7CF6-5D4E-8214-32964468AF93}" type="pres">
      <dgm:prSet presAssocID="{DD8786D9-FB83-364F-AD5F-F79FFECFDBBF}" presName="tx2" presStyleLbl="revTx" presStyleIdx="3" presStyleCnt="5" custScaleY="74298" custLinFactNeighborX="1841" custLinFactNeighborY="11291"/>
      <dgm:spPr/>
    </dgm:pt>
    <dgm:pt modelId="{B6F26BAC-5488-3A42-85C9-077E4AB352FA}" type="pres">
      <dgm:prSet presAssocID="{DD8786D9-FB83-364F-AD5F-F79FFECFDBBF}" presName="vert2" presStyleCnt="0"/>
      <dgm:spPr/>
    </dgm:pt>
    <dgm:pt modelId="{5D0C8F34-B588-FE4F-A8B1-3D9B807B5CCD}" type="pres">
      <dgm:prSet presAssocID="{DD8786D9-FB83-364F-AD5F-F79FFECFDBBF}" presName="thinLine2b" presStyleLbl="callout" presStyleIdx="2" presStyleCnt="3" custLinFactY="-900000" custLinFactNeighborX="1807" custLinFactNeighborY="-958825"/>
      <dgm:spPr/>
    </dgm:pt>
    <dgm:pt modelId="{4FA259E9-49A9-3845-99A3-C36ACE1140B6}" type="pres">
      <dgm:prSet presAssocID="{DD8786D9-FB83-364F-AD5F-F79FFECFDBBF}" presName="vertSpace2b" presStyleCnt="0"/>
      <dgm:spPr/>
    </dgm:pt>
    <dgm:pt modelId="{231926F4-5F64-A44F-89F6-A89D704BA0C8}" type="pres">
      <dgm:prSet presAssocID="{8D6301D8-453A-5548-9A17-81F27E51790C}" presName="thickLine" presStyleLbl="alignNode1" presStyleIdx="1" presStyleCnt="2" custFlipVert="1" custSzY="75768" custScaleX="75335" custLinFactNeighborX="27429" custLinFactNeighborY="-13572"/>
      <dgm:spPr/>
    </dgm:pt>
    <dgm:pt modelId="{6D63DA6A-D1D1-F249-A6DD-74F611A2C315}" type="pres">
      <dgm:prSet presAssocID="{8D6301D8-453A-5548-9A17-81F27E51790C}" presName="horz1" presStyleCnt="0"/>
      <dgm:spPr/>
    </dgm:pt>
    <dgm:pt modelId="{4ACF7323-C0FE-D14B-BC3F-5A04CBDAB464}" type="pres">
      <dgm:prSet presAssocID="{8D6301D8-453A-5548-9A17-81F27E51790C}" presName="tx1" presStyleLbl="revTx" presStyleIdx="4" presStyleCnt="5" custScaleX="390142" custScaleY="37308" custLinFactX="30493" custLinFactNeighborX="100000" custLinFactNeighborY="3132"/>
      <dgm:spPr/>
    </dgm:pt>
    <dgm:pt modelId="{630BE1E1-DB51-AC4C-9162-4640D25DD988}" type="pres">
      <dgm:prSet presAssocID="{8D6301D8-453A-5548-9A17-81F27E51790C}" presName="vert1" presStyleCnt="0"/>
      <dgm:spPr/>
    </dgm:pt>
  </dgm:ptLst>
  <dgm:cxnLst>
    <dgm:cxn modelId="{59107D18-0B80-F947-882A-0516C4E38731}" type="presOf" srcId="{8D6301D8-453A-5548-9A17-81F27E51790C}" destId="{4ACF7323-C0FE-D14B-BC3F-5A04CBDAB464}" srcOrd="0" destOrd="0" presId="urn:microsoft.com/office/officeart/2008/layout/LinedList"/>
    <dgm:cxn modelId="{5BC5C848-30CF-064B-B3DC-038FCB8A8887}" type="presOf" srcId="{9CF92A09-1DFB-E24C-903A-F692FF72E8E0}" destId="{BAADA5C0-6705-584C-9235-9EFB6652B1E5}" srcOrd="0" destOrd="0" presId="urn:microsoft.com/office/officeart/2008/layout/LinedList"/>
    <dgm:cxn modelId="{9E34A761-B590-294E-A329-C4684CBC0727}" type="presOf" srcId="{DD8786D9-FB83-364F-AD5F-F79FFECFDBBF}" destId="{313CCBD1-7CF6-5D4E-8214-32964468AF93}" srcOrd="0" destOrd="0" presId="urn:microsoft.com/office/officeart/2008/layout/LinedList"/>
    <dgm:cxn modelId="{C862D67E-357E-2E40-B936-04B17971CD5A}" srcId="{2E2F5F13-3B1C-6B4B-B15D-00954F12B5D9}" destId="{9CF92A09-1DFB-E24C-903A-F692FF72E8E0}" srcOrd="0" destOrd="0" parTransId="{7351D173-7B33-634E-9D4F-E237112D8C47}" sibTransId="{C25F1CD6-9D5E-6F48-9357-80DA321423C0}"/>
    <dgm:cxn modelId="{3897D081-2F15-5949-86C2-DC8DE6863607}" srcId="{2E2F5F13-3B1C-6B4B-B15D-00954F12B5D9}" destId="{89C1B3B1-2C43-9841-9CC4-698BBF1E2664}" srcOrd="1" destOrd="0" parTransId="{BC67A338-8D28-8842-9EDA-F92124C20D52}" sibTransId="{A63F14D3-A644-194A-8213-C1A863E3E5E8}"/>
    <dgm:cxn modelId="{EC83DBB0-9D4C-A743-B6A8-2923038F65D2}" srcId="{2E2F5F13-3B1C-6B4B-B15D-00954F12B5D9}" destId="{DD8786D9-FB83-364F-AD5F-F79FFECFDBBF}" srcOrd="2" destOrd="0" parTransId="{DC6EB6A8-4B0B-604A-B0DD-413FCFDA9EDB}" sibTransId="{92E31B59-DF49-A543-8934-5A9252D98997}"/>
    <dgm:cxn modelId="{C86FB0C1-9204-FB42-975B-1972E18DBA3D}" type="presOf" srcId="{89C1B3B1-2C43-9841-9CC4-698BBF1E2664}" destId="{E881AE5B-2413-AD49-B8B4-F90530EBEE44}" srcOrd="0" destOrd="0" presId="urn:microsoft.com/office/officeart/2008/layout/LinedList"/>
    <dgm:cxn modelId="{B6AF83CD-3A2B-CA46-868C-1F39D94A917E}" type="presOf" srcId="{70FD34D8-0F3D-E144-BF44-F02B0F3049B3}" destId="{8968C504-6C44-2A4F-A591-7D78A874ACE5}" srcOrd="0" destOrd="0" presId="urn:microsoft.com/office/officeart/2008/layout/LinedList"/>
    <dgm:cxn modelId="{967F0ED5-994C-0648-896E-7F9AC18BD150}" type="presOf" srcId="{2E2F5F13-3B1C-6B4B-B15D-00954F12B5D9}" destId="{53FF4855-9415-AB4F-8041-DC2205FE044B}" srcOrd="0" destOrd="0" presId="urn:microsoft.com/office/officeart/2008/layout/LinedList"/>
    <dgm:cxn modelId="{226A79E2-04E3-7F47-8505-6D5418B2C305}" srcId="{70FD34D8-0F3D-E144-BF44-F02B0F3049B3}" destId="{2E2F5F13-3B1C-6B4B-B15D-00954F12B5D9}" srcOrd="0" destOrd="0" parTransId="{AFE92D61-0EDF-0A42-991A-8210A3F54CEF}" sibTransId="{80171DB9-911B-8C49-BC32-7B9F92A39BF3}"/>
    <dgm:cxn modelId="{318C34E8-B1F5-5E4F-8DBF-D2DE0FFADFEF}" srcId="{70FD34D8-0F3D-E144-BF44-F02B0F3049B3}" destId="{8D6301D8-453A-5548-9A17-81F27E51790C}" srcOrd="1" destOrd="0" parTransId="{00C41C38-06A4-1040-ABEE-47B7BC5B1BAF}" sibTransId="{6E47ECE4-DAEC-9449-8B88-494D9DDC1611}"/>
    <dgm:cxn modelId="{ABC2D365-E426-7A40-99D8-1DC15976B324}" type="presParOf" srcId="{8968C504-6C44-2A4F-A591-7D78A874ACE5}" destId="{36A6839F-2A0A-FD40-BF46-6011A1B041F1}" srcOrd="0" destOrd="0" presId="urn:microsoft.com/office/officeart/2008/layout/LinedList"/>
    <dgm:cxn modelId="{1F0B1A08-C694-8941-BBF5-249699977145}" type="presParOf" srcId="{8968C504-6C44-2A4F-A591-7D78A874ACE5}" destId="{3045D621-2319-2E4C-BE39-8A4401A0D8EE}" srcOrd="1" destOrd="0" presId="urn:microsoft.com/office/officeart/2008/layout/LinedList"/>
    <dgm:cxn modelId="{26F7D916-C0BE-B749-80AC-9067DBEB9BDF}" type="presParOf" srcId="{3045D621-2319-2E4C-BE39-8A4401A0D8EE}" destId="{53FF4855-9415-AB4F-8041-DC2205FE044B}" srcOrd="0" destOrd="0" presId="urn:microsoft.com/office/officeart/2008/layout/LinedList"/>
    <dgm:cxn modelId="{47E9D966-1383-664C-9D22-98FFBF4FDD7E}" type="presParOf" srcId="{3045D621-2319-2E4C-BE39-8A4401A0D8EE}" destId="{5FDEADF1-D9CF-284C-9C6B-FC652C5C565F}" srcOrd="1" destOrd="0" presId="urn:microsoft.com/office/officeart/2008/layout/LinedList"/>
    <dgm:cxn modelId="{DA47E4D5-77E4-3E48-B1F3-6653B5FFFE86}" type="presParOf" srcId="{5FDEADF1-D9CF-284C-9C6B-FC652C5C565F}" destId="{B9B8DBB3-7E00-4D45-BF30-4F1946EE7377}" srcOrd="0" destOrd="0" presId="urn:microsoft.com/office/officeart/2008/layout/LinedList"/>
    <dgm:cxn modelId="{189AEBD8-FBAE-EA42-948F-7CC09CE7FE82}" type="presParOf" srcId="{5FDEADF1-D9CF-284C-9C6B-FC652C5C565F}" destId="{E77615FF-2D1D-F44E-87C5-7388B6945874}" srcOrd="1" destOrd="0" presId="urn:microsoft.com/office/officeart/2008/layout/LinedList"/>
    <dgm:cxn modelId="{B8534DF0-007D-4B40-8DEE-37D1D4DAA60B}" type="presParOf" srcId="{E77615FF-2D1D-F44E-87C5-7388B6945874}" destId="{60DC6120-0B81-EF44-99B6-482A18F92B32}" srcOrd="0" destOrd="0" presId="urn:microsoft.com/office/officeart/2008/layout/LinedList"/>
    <dgm:cxn modelId="{EEF450E2-08C0-CF43-A39B-FF00BF8BF268}" type="presParOf" srcId="{E77615FF-2D1D-F44E-87C5-7388B6945874}" destId="{BAADA5C0-6705-584C-9235-9EFB6652B1E5}" srcOrd="1" destOrd="0" presId="urn:microsoft.com/office/officeart/2008/layout/LinedList"/>
    <dgm:cxn modelId="{D8196959-F58F-5442-8BC2-B4E5B3885ABA}" type="presParOf" srcId="{E77615FF-2D1D-F44E-87C5-7388B6945874}" destId="{E03493DA-09A6-2F46-B148-28E6BD77311D}" srcOrd="2" destOrd="0" presId="urn:microsoft.com/office/officeart/2008/layout/LinedList"/>
    <dgm:cxn modelId="{5D70E391-79B8-F249-9D6D-D8BCD7C57353}" type="presParOf" srcId="{5FDEADF1-D9CF-284C-9C6B-FC652C5C565F}" destId="{40733938-BB4A-1442-88E5-DDEA6F787CD8}" srcOrd="2" destOrd="0" presId="urn:microsoft.com/office/officeart/2008/layout/LinedList"/>
    <dgm:cxn modelId="{776E219F-D595-1B45-9858-B3206644BF54}" type="presParOf" srcId="{5FDEADF1-D9CF-284C-9C6B-FC652C5C565F}" destId="{94CE5FB8-5B40-0149-AA68-11DD0DDFC2C8}" srcOrd="3" destOrd="0" presId="urn:microsoft.com/office/officeart/2008/layout/LinedList"/>
    <dgm:cxn modelId="{43ED554A-31EE-3A4A-BF95-9183FAD78D7A}" type="presParOf" srcId="{5FDEADF1-D9CF-284C-9C6B-FC652C5C565F}" destId="{2945B68A-C5C2-824D-9575-D228829B4DC9}" srcOrd="4" destOrd="0" presId="urn:microsoft.com/office/officeart/2008/layout/LinedList"/>
    <dgm:cxn modelId="{B77B71E8-C912-FB45-BD4C-2B9733C9122C}" type="presParOf" srcId="{2945B68A-C5C2-824D-9575-D228829B4DC9}" destId="{764B96CA-E3B6-D545-B7FF-9E41F5DEABA5}" srcOrd="0" destOrd="0" presId="urn:microsoft.com/office/officeart/2008/layout/LinedList"/>
    <dgm:cxn modelId="{BDABE98C-63B5-D746-B644-1F09D1EFD6D3}" type="presParOf" srcId="{2945B68A-C5C2-824D-9575-D228829B4DC9}" destId="{E881AE5B-2413-AD49-B8B4-F90530EBEE44}" srcOrd="1" destOrd="0" presId="urn:microsoft.com/office/officeart/2008/layout/LinedList"/>
    <dgm:cxn modelId="{7D86C03E-402B-C649-BF87-91A409030E5D}" type="presParOf" srcId="{2945B68A-C5C2-824D-9575-D228829B4DC9}" destId="{AD20A562-6C1B-654E-9D86-697923FC52E8}" srcOrd="2" destOrd="0" presId="urn:microsoft.com/office/officeart/2008/layout/LinedList"/>
    <dgm:cxn modelId="{5A26BAEA-B722-D74D-A9C1-1D2C6139F92E}" type="presParOf" srcId="{5FDEADF1-D9CF-284C-9C6B-FC652C5C565F}" destId="{303EABD4-ED1D-AB49-AF06-434A61A8383A}" srcOrd="5" destOrd="0" presId="urn:microsoft.com/office/officeart/2008/layout/LinedList"/>
    <dgm:cxn modelId="{C9D46B45-7DC3-2542-9B81-2A978B51FE08}" type="presParOf" srcId="{5FDEADF1-D9CF-284C-9C6B-FC652C5C565F}" destId="{7F6C5D68-3938-EF4C-8645-5DCC956EA15A}" srcOrd="6" destOrd="0" presId="urn:microsoft.com/office/officeart/2008/layout/LinedList"/>
    <dgm:cxn modelId="{BC61C76A-800F-5143-BB7F-BF5356503FA1}" type="presParOf" srcId="{5FDEADF1-D9CF-284C-9C6B-FC652C5C565F}" destId="{581A8B84-E4B7-6847-AD15-6C7EF93E996B}" srcOrd="7" destOrd="0" presId="urn:microsoft.com/office/officeart/2008/layout/LinedList"/>
    <dgm:cxn modelId="{D8997E2E-108C-B642-999B-572015ACBFB5}" type="presParOf" srcId="{581A8B84-E4B7-6847-AD15-6C7EF93E996B}" destId="{F4F5AF4F-5228-CE4F-82F3-69EE796491AD}" srcOrd="0" destOrd="0" presId="urn:microsoft.com/office/officeart/2008/layout/LinedList"/>
    <dgm:cxn modelId="{DE91C3DB-A370-E249-8915-9C617733FDD5}" type="presParOf" srcId="{581A8B84-E4B7-6847-AD15-6C7EF93E996B}" destId="{313CCBD1-7CF6-5D4E-8214-32964468AF93}" srcOrd="1" destOrd="0" presId="urn:microsoft.com/office/officeart/2008/layout/LinedList"/>
    <dgm:cxn modelId="{B2FABC36-3E8D-3748-ABFD-DC0F9E0904C9}" type="presParOf" srcId="{581A8B84-E4B7-6847-AD15-6C7EF93E996B}" destId="{B6F26BAC-5488-3A42-85C9-077E4AB352FA}" srcOrd="2" destOrd="0" presId="urn:microsoft.com/office/officeart/2008/layout/LinedList"/>
    <dgm:cxn modelId="{0C743973-D91C-D443-A656-22189D6F7959}" type="presParOf" srcId="{5FDEADF1-D9CF-284C-9C6B-FC652C5C565F}" destId="{5D0C8F34-B588-FE4F-A8B1-3D9B807B5CCD}" srcOrd="8" destOrd="0" presId="urn:microsoft.com/office/officeart/2008/layout/LinedList"/>
    <dgm:cxn modelId="{5EF2E70D-E015-0D46-89D8-5255197A2983}" type="presParOf" srcId="{5FDEADF1-D9CF-284C-9C6B-FC652C5C565F}" destId="{4FA259E9-49A9-3845-99A3-C36ACE1140B6}" srcOrd="9" destOrd="0" presId="urn:microsoft.com/office/officeart/2008/layout/LinedList"/>
    <dgm:cxn modelId="{A8FB1B0F-F168-AC46-9248-702020B09469}" type="presParOf" srcId="{8968C504-6C44-2A4F-A591-7D78A874ACE5}" destId="{231926F4-5F64-A44F-89F6-A89D704BA0C8}" srcOrd="2" destOrd="0" presId="urn:microsoft.com/office/officeart/2008/layout/LinedList"/>
    <dgm:cxn modelId="{871D054D-34B3-6645-BDAD-2270981EFF82}" type="presParOf" srcId="{8968C504-6C44-2A4F-A591-7D78A874ACE5}" destId="{6D63DA6A-D1D1-F249-A6DD-74F611A2C315}" srcOrd="3" destOrd="0" presId="urn:microsoft.com/office/officeart/2008/layout/LinedList"/>
    <dgm:cxn modelId="{C4E526D0-0F34-804D-A696-F46C335B1F3D}" type="presParOf" srcId="{6D63DA6A-D1D1-F249-A6DD-74F611A2C315}" destId="{4ACF7323-C0FE-D14B-BC3F-5A04CBDAB464}" srcOrd="0" destOrd="0" presId="urn:microsoft.com/office/officeart/2008/layout/LinedList"/>
    <dgm:cxn modelId="{62F25222-885D-2041-9336-F65DB3F3215C}" type="presParOf" srcId="{6D63DA6A-D1D1-F249-A6DD-74F611A2C315}" destId="{630BE1E1-DB51-AC4C-9162-4640D25DD98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FD34D8-0F3D-E144-BF44-F02B0F3049B3}" type="doc">
      <dgm:prSet loTypeId="urn:microsoft.com/office/officeart/2008/layout/LinedList" loCatId="" qsTypeId="urn:microsoft.com/office/officeart/2005/8/quickstyle/simple2" qsCatId="simple" csTypeId="urn:microsoft.com/office/officeart/2005/8/colors/accent2_1" csCatId="accent2" phldr="1"/>
      <dgm:spPr/>
      <dgm:t>
        <a:bodyPr/>
        <a:lstStyle/>
        <a:p>
          <a:endParaRPr lang="en-US"/>
        </a:p>
      </dgm:t>
    </dgm:pt>
    <dgm:pt modelId="{2E2F5F13-3B1C-6B4B-B15D-00954F12B5D9}">
      <dgm:prSet phldrT="[Text]" custT="1"/>
      <dgm:spPr/>
      <dgm:t>
        <a:bodyPr/>
        <a:lstStyle/>
        <a:p>
          <a:pPr algn="just">
            <a:lnSpc>
              <a:spcPct val="120000"/>
            </a:lnSpc>
            <a:spcAft>
              <a:spcPts val="0"/>
            </a:spcAft>
          </a:pPr>
          <a:r>
            <a:rPr lang="vi-VN" sz="2400" b="1" dirty="0">
              <a:solidFill>
                <a:srgbClr val="000000"/>
              </a:solidFill>
              <a:effectLst/>
              <a:latin typeface="American Typewriter" panose="02090604020004020304" pitchFamily="18" charset="77"/>
              <a:ea typeface="Calibri" panose="020F0502020204030204" pitchFamily="34" charset="0"/>
              <a:cs typeface="Consolas" panose="020B0609020204030204" pitchFamily="49" charset="0"/>
            </a:rPr>
            <a:t>3.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Nguyên</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tắc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và</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cách</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thức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dung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giáo</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dục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trong</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dạy</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học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Việt</a:t>
          </a:r>
          <a:endParaRPr lang="en-US" sz="2400" b="0" dirty="0">
            <a:solidFill>
              <a:srgbClr val="0432FF"/>
            </a:solidFill>
            <a:latin typeface="American Typewriter" panose="02090604020004020304" pitchFamily="18" charset="77"/>
            <a:cs typeface="Consolas" panose="020B0609020204030204" pitchFamily="49" charset="0"/>
          </a:endParaRPr>
        </a:p>
      </dgm:t>
    </dgm:pt>
    <dgm:pt modelId="{AFE92D61-0EDF-0A42-991A-8210A3F54CEF}" type="parTrans" cxnId="{226A79E2-04E3-7F47-8505-6D5418B2C305}">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80171DB9-911B-8C49-BC32-7B9F92A39BF3}" type="sibTrans" cxnId="{226A79E2-04E3-7F47-8505-6D5418B2C305}">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9CF92A09-1DFB-E24C-903A-F692FF72E8E0}">
      <dgm:prSet phldrT="[Text]" custT="1"/>
      <dgm:spPr/>
      <dgm:t>
        <a:bodyPr/>
        <a:lstStyle/>
        <a:p>
          <a:pPr algn="just"/>
          <a:r>
            <a:rPr lang="vi-VN" sz="2400" b="1" dirty="0">
              <a:solidFill>
                <a:srgbClr val="0432FF"/>
              </a:solidFill>
              <a:latin typeface="American Typewriter" panose="02090604020004020304" pitchFamily="18" charset="77"/>
              <a:cs typeface="Consolas" panose="020B0609020204030204" pitchFamily="49" charset="0"/>
            </a:rPr>
            <a:t>3.1.</a:t>
          </a:r>
          <a:r>
            <a:rPr lang="vi-VN" sz="2400" dirty="0">
              <a:latin typeface="American Typewriter" panose="02090604020004020304" pitchFamily="18" charset="77"/>
              <a:cs typeface="Consolas" panose="020B0609020204030204" pitchFamily="49" charset="0"/>
            </a:rPr>
            <a:t> Quy trình: Xác định mục tiêu - Lựa chọn điểm nhấn tích hợp – Đề xuất nội dung tích hợp - Thực hành tích hợp – Đánh giá và điều chỉnh</a:t>
          </a:r>
          <a:endParaRPr lang="en-US" sz="2400" dirty="0">
            <a:solidFill>
              <a:schemeClr val="tx1"/>
            </a:solidFill>
            <a:latin typeface="American Typewriter" panose="02090604020004020304" pitchFamily="18" charset="77"/>
            <a:cs typeface="Consolas" panose="020B0609020204030204" pitchFamily="49" charset="0"/>
          </a:endParaRPr>
        </a:p>
      </dgm:t>
    </dgm:pt>
    <dgm:pt modelId="{7351D173-7B33-634E-9D4F-E237112D8C47}" type="parTrans" cxnId="{C862D67E-357E-2E40-B936-04B17971CD5A}">
      <dgm:prSet custT="1"/>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C25F1CD6-9D5E-6F48-9357-80DA321423C0}" type="sibTrans" cxnId="{C862D67E-357E-2E40-B936-04B17971CD5A}">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89C1B3B1-2C43-9841-9CC4-698BBF1E2664}">
      <dgm:prSet phldrT="[Text]" custT="1"/>
      <dgm:spPr/>
      <dgm:t>
        <a:bodyPr/>
        <a:lstStyle/>
        <a:p>
          <a:pPr algn="just"/>
          <a:r>
            <a:rPr lang="vi-VN" sz="2400" b="1" dirty="0">
              <a:solidFill>
                <a:srgbClr val="0432FF"/>
              </a:solidFill>
              <a:latin typeface="American Typewriter" panose="02090604020004020304" pitchFamily="18" charset="77"/>
              <a:cs typeface="Consolas" panose="020B0609020204030204" pitchFamily="49" charset="0"/>
            </a:rPr>
            <a:t>3.2.</a:t>
          </a:r>
          <a:r>
            <a:rPr lang="vi-VN" sz="2400" b="1" dirty="0">
              <a:solidFill>
                <a:schemeClr val="tx1"/>
              </a:solidFill>
              <a:latin typeface="American Typewriter" panose="02090604020004020304" pitchFamily="18" charset="77"/>
              <a:cs typeface="Consolas" panose="020B0609020204030204" pitchFamily="49" charset="0"/>
            </a:rPr>
            <a:t> </a:t>
          </a:r>
          <a:r>
            <a:rPr lang="vi-VN" sz="2400" b="0" dirty="0">
              <a:solidFill>
                <a:schemeClr val="tx1"/>
              </a:solidFill>
              <a:latin typeface="American Typewriter" panose="02090604020004020304" pitchFamily="18" charset="77"/>
              <a:cs typeface="Consolas" panose="020B0609020204030204" pitchFamily="49" charset="0"/>
            </a:rPr>
            <a:t>Lưu ý các dạng thức/phương thức tích hợp: </a:t>
          </a:r>
          <a:r>
            <a:rPr lang="vi-VN" sz="2400" b="1" dirty="0">
              <a:solidFill>
                <a:schemeClr val="tx1"/>
              </a:solidFill>
              <a:latin typeface="American Typewriter" panose="02090604020004020304" pitchFamily="18" charset="77"/>
              <a:cs typeface="Consolas" panose="020B0609020204030204" pitchFamily="49" charset="0"/>
            </a:rPr>
            <a:t>TC1:</a:t>
          </a:r>
          <a:r>
            <a:rPr lang="vi-VN" sz="2400" b="0" dirty="0">
              <a:solidFill>
                <a:schemeClr val="tx1"/>
              </a:solidFill>
              <a:latin typeface="American Typewriter" panose="02090604020004020304" pitchFamily="18" charset="77"/>
              <a:cs typeface="Consolas" panose="020B0609020204030204" pitchFamily="49" charset="0"/>
            </a:rPr>
            <a:t> i) Toàn phần; </a:t>
          </a:r>
          <a:r>
            <a:rPr lang="vi-VN" sz="2400" b="0" dirty="0">
              <a:solidFill>
                <a:srgbClr val="C00000"/>
              </a:solidFill>
              <a:latin typeface="American Typewriter" panose="02090604020004020304" pitchFamily="18" charset="77"/>
              <a:cs typeface="Consolas" panose="020B0609020204030204" pitchFamily="49" charset="0"/>
            </a:rPr>
            <a:t>ii) Bộ phận; iii) Liên hệ. </a:t>
          </a:r>
          <a:r>
            <a:rPr lang="vi-VN" sz="2400" b="1" dirty="0">
              <a:solidFill>
                <a:schemeClr val="tx1"/>
              </a:solidFill>
              <a:latin typeface="American Typewriter" panose="02090604020004020304" pitchFamily="18" charset="77"/>
              <a:cs typeface="Consolas" panose="020B0609020204030204" pitchFamily="49" charset="0"/>
            </a:rPr>
            <a:t>TC2:</a:t>
          </a:r>
          <a:r>
            <a:rPr lang="vi-VN" sz="2400" b="0" dirty="0">
              <a:solidFill>
                <a:schemeClr val="tx1"/>
              </a:solidFill>
              <a:latin typeface="American Typewriter" panose="02090604020004020304" pitchFamily="18" charset="77"/>
              <a:cs typeface="Consolas" panose="020B0609020204030204" pitchFamily="49" charset="0"/>
            </a:rPr>
            <a:t> Tích hợp trong bài học; Tích hợp trong HĐ ngoại khoá.</a:t>
          </a:r>
        </a:p>
      </dgm:t>
    </dgm:pt>
    <dgm:pt modelId="{BC67A338-8D28-8842-9EDA-F92124C20D52}" type="parTrans" cxnId="{3897D081-2F15-5949-86C2-DC8DE6863607}">
      <dgm:prSet custT="1"/>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A63F14D3-A644-194A-8213-C1A863E3E5E8}" type="sibTrans" cxnId="{3897D081-2F15-5949-86C2-DC8DE6863607}">
      <dgm:prSet/>
      <dgm:spPr/>
      <dgm:t>
        <a:bodyPr/>
        <a:lstStyle/>
        <a:p>
          <a:endParaRPr lang="en-US" sz="2400">
            <a:solidFill>
              <a:schemeClr val="tx1"/>
            </a:solidFill>
            <a:latin typeface="American Typewriter" panose="02090604020004020304" pitchFamily="18" charset="77"/>
            <a:cs typeface="Consolas" panose="020B0609020204030204" pitchFamily="49" charset="0"/>
          </a:endParaRPr>
        </a:p>
      </dgm:t>
    </dgm:pt>
    <dgm:pt modelId="{DD8786D9-FB83-364F-AD5F-F79FFECFDBBF}">
      <dgm:prSet custT="1"/>
      <dgm:spPr/>
      <dgm:t>
        <a:bodyPr/>
        <a:lstStyle/>
        <a:p>
          <a:pPr algn="just"/>
          <a:r>
            <a:rPr lang="vi-VN" sz="2400" b="1" i="0" dirty="0">
              <a:solidFill>
                <a:srgbClr val="0432FF"/>
              </a:solidFill>
              <a:latin typeface="American Typewriter" panose="02090604020004020304" pitchFamily="18" charset="77"/>
              <a:cs typeface="Consolas" panose="020B0609020204030204" pitchFamily="49" charset="0"/>
            </a:rPr>
            <a:t>3.</a:t>
          </a:r>
          <a:r>
            <a:rPr lang="en-US" sz="2400" b="1" i="0" dirty="0">
              <a:solidFill>
                <a:srgbClr val="0432FF"/>
              </a:solidFill>
              <a:latin typeface="American Typewriter" panose="02090604020004020304" pitchFamily="18" charset="77"/>
              <a:cs typeface="Consolas" panose="020B0609020204030204" pitchFamily="49" charset="0"/>
            </a:rPr>
            <a:t>3.</a:t>
          </a:r>
          <a:r>
            <a:rPr lang="en-US" sz="2400" b="0" i="0" dirty="0">
              <a:latin typeface="American Typewriter" panose="02090604020004020304" pitchFamily="18" charset="77"/>
              <a:cs typeface="Consolas" panose="020B0609020204030204" pitchFamily="49" charset="0"/>
            </a:rPr>
            <a:t> </a:t>
          </a:r>
          <a:r>
            <a:rPr lang="vi-VN" sz="2400" b="0" i="0" dirty="0">
              <a:latin typeface="American Typewriter" panose="02090604020004020304" pitchFamily="18" charset="77"/>
              <a:cs typeface="Consolas" panose="020B0609020204030204" pitchFamily="49" charset="0"/>
            </a:rPr>
            <a:t>Nội dung tích hợp cần được chuyển tải nhẹ nhàng, tránh khiên cưỡng (bài học kinh nghiệm từ TH giáo dục kĩ năng sống, giáo dục môi trường...).</a:t>
          </a:r>
          <a:endParaRPr lang="en-US" sz="2400" b="0" i="0" dirty="0">
            <a:latin typeface="American Typewriter" panose="02090604020004020304" pitchFamily="18" charset="77"/>
            <a:cs typeface="Consolas" panose="020B0609020204030204" pitchFamily="49" charset="0"/>
          </a:endParaRPr>
        </a:p>
      </dgm:t>
    </dgm:pt>
    <dgm:pt modelId="{DC6EB6A8-4B0B-604A-B0DD-413FCFDA9EDB}" type="parTrans" cxnId="{EC83DBB0-9D4C-A743-B6A8-2923038F65D2}">
      <dgm:prSet/>
      <dgm:spPr/>
      <dgm:t>
        <a:bodyPr/>
        <a:lstStyle/>
        <a:p>
          <a:endParaRPr lang="en-US" sz="2400">
            <a:latin typeface="American Typewriter" panose="02090604020004020304" pitchFamily="18" charset="77"/>
          </a:endParaRPr>
        </a:p>
      </dgm:t>
    </dgm:pt>
    <dgm:pt modelId="{92E31B59-DF49-A543-8934-5A9252D98997}" type="sibTrans" cxnId="{EC83DBB0-9D4C-A743-B6A8-2923038F65D2}">
      <dgm:prSet/>
      <dgm:spPr/>
      <dgm:t>
        <a:bodyPr/>
        <a:lstStyle/>
        <a:p>
          <a:endParaRPr lang="en-US" sz="2400">
            <a:latin typeface="American Typewriter" panose="02090604020004020304" pitchFamily="18" charset="77"/>
          </a:endParaRPr>
        </a:p>
      </dgm:t>
    </dgm:pt>
    <dgm:pt modelId="{8D6301D8-453A-5548-9A17-81F27E51790C}">
      <dgm:prSet custT="1"/>
      <dgm:spPr/>
      <dgm:t>
        <a:bodyPr/>
        <a:lstStyle/>
        <a:p>
          <a:pPr algn="r">
            <a:spcAft>
              <a:spcPts val="0"/>
            </a:spcAft>
          </a:pPr>
          <a:r>
            <a:rPr lang="en-US" sz="2400" b="1" dirty="0">
              <a:solidFill>
                <a:srgbClr val="0432FF"/>
              </a:solidFill>
              <a:latin typeface="American Typewriter" panose="02090604020004020304" pitchFamily="18" charset="77"/>
            </a:rPr>
            <a:t> 3.4. </a:t>
          </a:r>
          <a:r>
            <a:rPr lang="en-US" sz="2400" dirty="0" err="1">
              <a:latin typeface="American Typewriter" panose="02090604020004020304" pitchFamily="18" charset="77"/>
            </a:rPr>
            <a:t>Với</a:t>
          </a:r>
          <a:r>
            <a:rPr lang="en-US" sz="2400" dirty="0">
              <a:latin typeface="American Typewriter" panose="02090604020004020304" pitchFamily="18" charset="77"/>
            </a:rPr>
            <a:t> </a:t>
          </a:r>
          <a:r>
            <a:rPr lang="en-US" sz="2400" dirty="0" err="1">
              <a:latin typeface="American Typewriter" panose="02090604020004020304" pitchFamily="18" charset="77"/>
            </a:rPr>
            <a:t>một</a:t>
          </a:r>
          <a:r>
            <a:rPr lang="en-US" sz="2400" dirty="0">
              <a:latin typeface="American Typewriter" panose="02090604020004020304" pitchFamily="18" charset="77"/>
            </a:rPr>
            <a:t> </a:t>
          </a:r>
          <a:r>
            <a:rPr lang="en-US" sz="2400" dirty="0" err="1">
              <a:latin typeface="American Typewriter" panose="02090604020004020304" pitchFamily="18" charset="77"/>
            </a:rPr>
            <a:t>số</a:t>
          </a:r>
          <a:r>
            <a:rPr lang="en-US" sz="2400" dirty="0">
              <a:latin typeface="American Typewriter" panose="02090604020004020304" pitchFamily="18" charset="77"/>
            </a:rPr>
            <a:t> </a:t>
          </a:r>
          <a:r>
            <a:rPr lang="en-US" sz="2400" dirty="0" err="1">
              <a:latin typeface="American Typewriter" panose="02090604020004020304" pitchFamily="18" charset="77"/>
            </a:rPr>
            <a:t>biện</a:t>
          </a:r>
          <a:r>
            <a:rPr lang="en-US" sz="2400" dirty="0">
              <a:latin typeface="American Typewriter" panose="02090604020004020304" pitchFamily="18" charset="77"/>
            </a:rPr>
            <a:t> </a:t>
          </a:r>
          <a:r>
            <a:rPr lang="en-US" sz="2400" dirty="0" err="1">
              <a:latin typeface="American Typewriter" panose="02090604020004020304" pitchFamily="18" charset="77"/>
            </a:rPr>
            <a:t>pháp</a:t>
          </a:r>
          <a:r>
            <a:rPr lang="en-US" sz="2400" dirty="0">
              <a:latin typeface="American Typewriter" panose="02090604020004020304" pitchFamily="18" charset="77"/>
            </a:rPr>
            <a:t> </a:t>
          </a:r>
          <a:r>
            <a:rPr lang="en-US" sz="2400" dirty="0" err="1">
              <a:latin typeface="American Typewriter" panose="02090604020004020304" pitchFamily="18" charset="77"/>
            </a:rPr>
            <a:t>tác</a:t>
          </a:r>
          <a:r>
            <a:rPr lang="en-US" sz="2400" dirty="0">
              <a:latin typeface="American Typewriter" panose="02090604020004020304" pitchFamily="18" charset="77"/>
            </a:rPr>
            <a:t> </a:t>
          </a:r>
          <a:r>
            <a:rPr lang="en-US" sz="2400" dirty="0" err="1">
              <a:latin typeface="American Typewriter" panose="02090604020004020304" pitchFamily="18" charset="77"/>
            </a:rPr>
            <a:t>động</a:t>
          </a:r>
          <a:r>
            <a:rPr lang="en-US" sz="2400" dirty="0">
              <a:latin typeface="American Typewriter" panose="02090604020004020304" pitchFamily="18" charset="77"/>
            </a:rPr>
            <a:t> can </a:t>
          </a:r>
          <a:r>
            <a:rPr lang="en-US" sz="2400" dirty="0" err="1">
              <a:latin typeface="American Typewriter" panose="02090604020004020304" pitchFamily="18" charset="77"/>
            </a:rPr>
            <a:t>thiệp</a:t>
          </a:r>
          <a:r>
            <a:rPr lang="en-US" sz="2400" dirty="0">
              <a:latin typeface="American Typewriter" panose="02090604020004020304" pitchFamily="18" charset="77"/>
            </a:rPr>
            <a:t> </a:t>
          </a:r>
          <a:r>
            <a:rPr lang="en-US" sz="2400" dirty="0" err="1">
              <a:latin typeface="American Typewriter" panose="02090604020004020304" pitchFamily="18" charset="77"/>
            </a:rPr>
            <a:t>ngữ</a:t>
          </a:r>
          <a:r>
            <a:rPr lang="en-US" sz="2400" dirty="0">
              <a:latin typeface="American Typewriter" panose="02090604020004020304" pitchFamily="18" charset="77"/>
            </a:rPr>
            <a:t> </a:t>
          </a:r>
          <a:r>
            <a:rPr lang="en-US" sz="2400" dirty="0" err="1">
              <a:latin typeface="American Typewriter" panose="02090604020004020304" pitchFamily="18" charset="77"/>
            </a:rPr>
            <a:t>liệu</a:t>
          </a:r>
          <a:r>
            <a:rPr lang="en-US" sz="2400" dirty="0">
              <a:latin typeface="American Typewriter" panose="02090604020004020304" pitchFamily="18" charset="77"/>
            </a:rPr>
            <a:t> </a:t>
          </a:r>
          <a:r>
            <a:rPr lang="en-US" sz="2400" dirty="0" err="1">
              <a:latin typeface="American Typewriter" panose="02090604020004020304" pitchFamily="18" charset="77"/>
            </a:rPr>
            <a:t>dạy</a:t>
          </a:r>
          <a:r>
            <a:rPr lang="en-US" sz="2400" dirty="0">
              <a:latin typeface="American Typewriter" panose="02090604020004020304" pitchFamily="18" charset="77"/>
            </a:rPr>
            <a:t> </a:t>
          </a:r>
          <a:r>
            <a:rPr lang="en-US" sz="2400" dirty="0" err="1">
              <a:latin typeface="American Typewriter" panose="02090604020004020304" pitchFamily="18" charset="77"/>
            </a:rPr>
            <a:t>học</a:t>
          </a:r>
          <a:r>
            <a:rPr lang="en-US" sz="2400" dirty="0">
              <a:latin typeface="American Typewriter" panose="02090604020004020304" pitchFamily="18" charset="77"/>
            </a:rPr>
            <a:t>, </a:t>
          </a:r>
          <a:r>
            <a:rPr lang="en-US" sz="2400" dirty="0" err="1">
              <a:latin typeface="American Typewriter" panose="02090604020004020304" pitchFamily="18" charset="77"/>
            </a:rPr>
            <a:t>cần</a:t>
          </a:r>
          <a:r>
            <a:rPr lang="en-US" sz="2400" dirty="0">
              <a:latin typeface="American Typewriter" panose="02090604020004020304" pitchFamily="18" charset="77"/>
            </a:rPr>
            <a:t> </a:t>
          </a:r>
          <a:r>
            <a:rPr lang="en-US" sz="2400" dirty="0" err="1">
              <a:latin typeface="American Typewriter" panose="02090604020004020304" pitchFamily="18" charset="77"/>
            </a:rPr>
            <a:t>đảm</a:t>
          </a:r>
          <a:r>
            <a:rPr lang="en-US" sz="2400" dirty="0">
              <a:latin typeface="American Typewriter" panose="02090604020004020304" pitchFamily="18" charset="77"/>
            </a:rPr>
            <a:t> </a:t>
          </a:r>
          <a:r>
            <a:rPr lang="en-US" sz="2400" dirty="0" err="1">
              <a:latin typeface="American Typewriter" panose="02090604020004020304" pitchFamily="18" charset="77"/>
            </a:rPr>
            <a:t>bảo</a:t>
          </a:r>
          <a:r>
            <a:rPr lang="en-US" sz="2400" dirty="0">
              <a:latin typeface="American Typewriter" panose="02090604020004020304" pitchFamily="18" charset="77"/>
            </a:rPr>
            <a:t> </a:t>
          </a:r>
          <a:r>
            <a:rPr lang="en-US" sz="2400" dirty="0" err="1">
              <a:latin typeface="American Typewriter" panose="02090604020004020304" pitchFamily="18" charset="77"/>
            </a:rPr>
            <a:t>các</a:t>
          </a:r>
          <a:r>
            <a:rPr lang="en-US" sz="2400" dirty="0">
              <a:latin typeface="American Typewriter" panose="02090604020004020304" pitchFamily="18" charset="77"/>
            </a:rPr>
            <a:t> </a:t>
          </a:r>
          <a:r>
            <a:rPr lang="en-US" sz="2400" dirty="0" err="1">
              <a:latin typeface="American Typewriter" panose="02090604020004020304" pitchFamily="18" charset="77"/>
            </a:rPr>
            <a:t>nguyên</a:t>
          </a:r>
          <a:r>
            <a:rPr lang="en-US" sz="2400" dirty="0">
              <a:latin typeface="American Typewriter" panose="02090604020004020304" pitchFamily="18" charset="77"/>
            </a:rPr>
            <a:t> </a:t>
          </a:r>
          <a:r>
            <a:rPr lang="en-US" sz="2400" dirty="0" err="1">
              <a:latin typeface="American Typewriter" panose="02090604020004020304" pitchFamily="18" charset="77"/>
            </a:rPr>
            <a:t>tắc</a:t>
          </a:r>
          <a:r>
            <a:rPr lang="en-US" sz="2400" dirty="0">
              <a:latin typeface="American Typewriter" panose="02090604020004020304" pitchFamily="18" charset="77"/>
            </a:rPr>
            <a:t> </a:t>
          </a:r>
          <a:r>
            <a:rPr lang="en-US" sz="2400" dirty="0" err="1">
              <a:latin typeface="American Typewriter" panose="02090604020004020304" pitchFamily="18" charset="77"/>
            </a:rPr>
            <a:t>sư</a:t>
          </a:r>
          <a:r>
            <a:rPr lang="en-US" sz="2400" dirty="0">
              <a:latin typeface="American Typewriter" panose="02090604020004020304" pitchFamily="18" charset="77"/>
            </a:rPr>
            <a:t> </a:t>
          </a:r>
          <a:r>
            <a:rPr lang="en-US" sz="2400" dirty="0" err="1">
              <a:latin typeface="American Typewriter" panose="02090604020004020304" pitchFamily="18" charset="77"/>
            </a:rPr>
            <a:t>phạm</a:t>
          </a:r>
          <a:r>
            <a:rPr lang="en-US" sz="2400" dirty="0">
              <a:latin typeface="American Typewriter" panose="02090604020004020304" pitchFamily="18" charset="77"/>
            </a:rPr>
            <a:t>, </a:t>
          </a:r>
          <a:r>
            <a:rPr lang="en-US" sz="2400" dirty="0" err="1">
              <a:latin typeface="American Typewriter" panose="02090604020004020304" pitchFamily="18" charset="77"/>
            </a:rPr>
            <a:t>nguyên</a:t>
          </a:r>
          <a:r>
            <a:rPr lang="en-US" sz="2400" dirty="0">
              <a:latin typeface="American Typewriter" panose="02090604020004020304" pitchFamily="18" charset="77"/>
            </a:rPr>
            <a:t> </a:t>
          </a:r>
          <a:r>
            <a:rPr lang="en-US" sz="2400" dirty="0" err="1">
              <a:latin typeface="American Typewriter" panose="02090604020004020304" pitchFamily="18" charset="77"/>
            </a:rPr>
            <a:t>tắc</a:t>
          </a:r>
          <a:r>
            <a:rPr lang="en-US" sz="2400" dirty="0">
              <a:latin typeface="American Typewriter" panose="02090604020004020304" pitchFamily="18" charset="77"/>
            </a:rPr>
            <a:t> </a:t>
          </a:r>
          <a:r>
            <a:rPr lang="en-US" sz="2400" dirty="0" err="1">
              <a:latin typeface="American Typewriter" panose="02090604020004020304" pitchFamily="18" charset="77"/>
            </a:rPr>
            <a:t>hệ</a:t>
          </a:r>
          <a:r>
            <a:rPr lang="en-US" sz="2400" dirty="0">
              <a:latin typeface="American Typewriter" panose="02090604020004020304" pitchFamily="18" charset="77"/>
            </a:rPr>
            <a:t> </a:t>
          </a:r>
          <a:r>
            <a:rPr lang="en-US" sz="2400" dirty="0" err="1">
              <a:latin typeface="American Typewriter" panose="02090604020004020304" pitchFamily="18" charset="77"/>
            </a:rPr>
            <a:t>thống</a:t>
          </a:r>
          <a:r>
            <a:rPr lang="en-US" sz="2400" dirty="0">
              <a:latin typeface="American Typewriter" panose="02090604020004020304" pitchFamily="18" charset="77"/>
            </a:rPr>
            <a:t>, </a:t>
          </a:r>
          <a:r>
            <a:rPr lang="en-US" sz="2400" dirty="0" err="1">
              <a:latin typeface="American Typewriter" panose="02090604020004020304" pitchFamily="18" charset="77"/>
            </a:rPr>
            <a:t>chú</a:t>
          </a:r>
          <a:r>
            <a:rPr lang="en-US" sz="2400" dirty="0">
              <a:latin typeface="American Typewriter" panose="02090604020004020304" pitchFamily="18" charset="77"/>
            </a:rPr>
            <a:t> </a:t>
          </a:r>
          <a:r>
            <a:rPr lang="en-US" sz="2400" dirty="0" err="1">
              <a:latin typeface="American Typewriter" panose="02090604020004020304" pitchFamily="18" charset="77"/>
            </a:rPr>
            <a:t>ý</a:t>
          </a:r>
          <a:r>
            <a:rPr lang="en-US" sz="2400" dirty="0">
              <a:latin typeface="American Typewriter" panose="02090604020004020304" pitchFamily="18" charset="77"/>
            </a:rPr>
            <a:t> “</a:t>
          </a:r>
          <a:r>
            <a:rPr lang="en-US" sz="2400" dirty="0" err="1">
              <a:latin typeface="American Typewriter" panose="02090604020004020304" pitchFamily="18" charset="77"/>
            </a:rPr>
            <a:t>sự</a:t>
          </a:r>
          <a:r>
            <a:rPr lang="en-US" sz="2400" dirty="0">
              <a:latin typeface="American Typewriter" panose="02090604020004020304" pitchFamily="18" charset="77"/>
            </a:rPr>
            <a:t> </a:t>
          </a:r>
          <a:r>
            <a:rPr lang="en-US" sz="2400" dirty="0" err="1">
              <a:latin typeface="American Typewriter" panose="02090604020004020304" pitchFamily="18" charset="77"/>
            </a:rPr>
            <a:t>tham</a:t>
          </a:r>
          <a:r>
            <a:rPr lang="en-US" sz="2400" dirty="0">
              <a:latin typeface="American Typewriter" panose="02090604020004020304" pitchFamily="18" charset="77"/>
            </a:rPr>
            <a:t> </a:t>
          </a:r>
          <a:r>
            <a:rPr lang="en-US" sz="2400" dirty="0" err="1">
              <a:latin typeface="American Typewriter" panose="02090604020004020304" pitchFamily="18" charset="77"/>
            </a:rPr>
            <a:t>gia</a:t>
          </a:r>
          <a:r>
            <a:rPr lang="en-US" sz="2400" dirty="0">
              <a:latin typeface="American Typewriter" panose="02090604020004020304" pitchFamily="18" charset="77"/>
            </a:rPr>
            <a:t> </a:t>
          </a:r>
          <a:r>
            <a:rPr lang="en-US" sz="2400" dirty="0" err="1">
              <a:latin typeface="American Typewriter" panose="02090604020004020304" pitchFamily="18" charset="77"/>
            </a:rPr>
            <a:t>của</a:t>
          </a:r>
          <a:r>
            <a:rPr lang="en-US" sz="2400" dirty="0">
              <a:latin typeface="American Typewriter" panose="02090604020004020304" pitchFamily="18" charset="77"/>
            </a:rPr>
            <a:t> </a:t>
          </a:r>
          <a:r>
            <a:rPr lang="en-US" sz="2400" dirty="0" err="1">
              <a:latin typeface="American Typewriter" panose="02090604020004020304" pitchFamily="18" charset="77"/>
            </a:rPr>
            <a:t>người</a:t>
          </a:r>
          <a:r>
            <a:rPr lang="en-US" sz="2400" dirty="0">
              <a:latin typeface="American Typewriter" panose="02090604020004020304" pitchFamily="18" charset="77"/>
            </a:rPr>
            <a:t> </a:t>
          </a:r>
          <a:r>
            <a:rPr lang="en-US" sz="2400" dirty="0" err="1">
              <a:latin typeface="American Typewriter" panose="02090604020004020304" pitchFamily="18" charset="77"/>
            </a:rPr>
            <a:t>học</a:t>
          </a:r>
          <a:r>
            <a:rPr lang="en-US" sz="2400" dirty="0">
              <a:latin typeface="American Typewriter" panose="02090604020004020304" pitchFamily="18" charset="77"/>
            </a:rPr>
            <a:t>” </a:t>
          </a:r>
        </a:p>
        <a:p>
          <a:pPr algn="r">
            <a:spcAft>
              <a:spcPts val="0"/>
            </a:spcAft>
          </a:pPr>
          <a:r>
            <a:rPr lang="en-US" sz="2400" dirty="0" err="1">
              <a:latin typeface="American Typewriter" panose="02090604020004020304" pitchFamily="18" charset="77"/>
            </a:rPr>
            <a:t>bắt</a:t>
          </a:r>
          <a:r>
            <a:rPr lang="en-US" sz="2400" dirty="0">
              <a:latin typeface="American Typewriter" panose="02090604020004020304" pitchFamily="18" charset="77"/>
            </a:rPr>
            <a:t> </a:t>
          </a:r>
          <a:r>
            <a:rPr lang="en-US" sz="2400" dirty="0" err="1">
              <a:latin typeface="American Typewriter" panose="02090604020004020304" pitchFamily="18" charset="77"/>
            </a:rPr>
            <a:t>đầu</a:t>
          </a:r>
          <a:r>
            <a:rPr lang="en-US" sz="2400" dirty="0">
              <a:latin typeface="American Typewriter" panose="02090604020004020304" pitchFamily="18" charset="77"/>
            </a:rPr>
            <a:t> </a:t>
          </a:r>
          <a:r>
            <a:rPr lang="en-US" sz="2400" dirty="0" err="1">
              <a:latin typeface="American Typewriter" panose="02090604020004020304" pitchFamily="18" charset="77"/>
            </a:rPr>
            <a:t>từ</a:t>
          </a:r>
          <a:r>
            <a:rPr lang="en-US" sz="2400" dirty="0">
              <a:latin typeface="American Typewriter" panose="02090604020004020304" pitchFamily="18" charset="77"/>
            </a:rPr>
            <a:t> </a:t>
          </a:r>
          <a:r>
            <a:rPr lang="en-US" sz="2400" dirty="0" err="1">
              <a:latin typeface="American Typewriter" panose="02090604020004020304" pitchFamily="18" charset="77"/>
            </a:rPr>
            <a:t>việc</a:t>
          </a:r>
          <a:r>
            <a:rPr lang="en-US" sz="2400" dirty="0">
              <a:latin typeface="American Typewriter" panose="02090604020004020304" pitchFamily="18" charset="77"/>
            </a:rPr>
            <a:t> </a:t>
          </a:r>
          <a:r>
            <a:rPr lang="en-US" sz="2400" dirty="0" err="1">
              <a:latin typeface="American Typewriter" panose="02090604020004020304" pitchFamily="18" charset="77"/>
            </a:rPr>
            <a:t>đề</a:t>
          </a:r>
          <a:r>
            <a:rPr lang="en-US" sz="2400" dirty="0">
              <a:latin typeface="American Typewriter" panose="02090604020004020304" pitchFamily="18" charset="77"/>
            </a:rPr>
            <a:t> </a:t>
          </a:r>
          <a:r>
            <a:rPr lang="en-US" sz="2400" dirty="0" err="1">
              <a:latin typeface="American Typewriter" panose="02090604020004020304" pitchFamily="18" charset="77"/>
            </a:rPr>
            <a:t>xuất</a:t>
          </a:r>
          <a:r>
            <a:rPr lang="en-US" sz="2400" dirty="0">
              <a:latin typeface="American Typewriter" panose="02090604020004020304" pitchFamily="18" charset="77"/>
            </a:rPr>
            <a:t> </a:t>
          </a:r>
          <a:r>
            <a:rPr lang="en-US" sz="2400" dirty="0" err="1">
              <a:latin typeface="American Typewriter" panose="02090604020004020304" pitchFamily="18" charset="77"/>
            </a:rPr>
            <a:t>nội</a:t>
          </a:r>
          <a:r>
            <a:rPr lang="en-US" sz="2400" dirty="0">
              <a:latin typeface="American Typewriter" panose="02090604020004020304" pitchFamily="18" charset="77"/>
            </a:rPr>
            <a:t> dung </a:t>
          </a:r>
          <a:r>
            <a:rPr lang="en-US" sz="2400" dirty="0" err="1">
              <a:latin typeface="American Typewriter" panose="02090604020004020304" pitchFamily="18" charset="77"/>
            </a:rPr>
            <a:t>tích</a:t>
          </a:r>
          <a:r>
            <a:rPr lang="en-US" sz="2400" dirty="0">
              <a:latin typeface="American Typewriter" panose="02090604020004020304" pitchFamily="18" charset="77"/>
            </a:rPr>
            <a:t> </a:t>
          </a:r>
          <a:r>
            <a:rPr lang="en-US" sz="2400" dirty="0" err="1">
              <a:latin typeface="American Typewriter" panose="02090604020004020304" pitchFamily="18" charset="77"/>
            </a:rPr>
            <a:t>hợp</a:t>
          </a:r>
          <a:r>
            <a:rPr lang="en-US" sz="2400" dirty="0">
              <a:latin typeface="American Typewriter" panose="02090604020004020304" pitchFamily="18" charset="77"/>
            </a:rPr>
            <a:t>.</a:t>
          </a:r>
        </a:p>
      </dgm:t>
    </dgm:pt>
    <dgm:pt modelId="{00C41C38-06A4-1040-ABEE-47B7BC5B1BAF}" type="parTrans" cxnId="{318C34E8-B1F5-5E4F-8DBF-D2DE0FFADFEF}">
      <dgm:prSet/>
      <dgm:spPr/>
      <dgm:t>
        <a:bodyPr/>
        <a:lstStyle/>
        <a:p>
          <a:endParaRPr lang="en-US" sz="2400">
            <a:latin typeface="American Typewriter" panose="02090604020004020304" pitchFamily="18" charset="77"/>
          </a:endParaRPr>
        </a:p>
      </dgm:t>
    </dgm:pt>
    <dgm:pt modelId="{6E47ECE4-DAEC-9449-8B88-494D9DDC1611}" type="sibTrans" cxnId="{318C34E8-B1F5-5E4F-8DBF-D2DE0FFADFEF}">
      <dgm:prSet/>
      <dgm:spPr/>
      <dgm:t>
        <a:bodyPr/>
        <a:lstStyle/>
        <a:p>
          <a:endParaRPr lang="en-US" sz="2400">
            <a:latin typeface="American Typewriter" panose="02090604020004020304" pitchFamily="18" charset="77"/>
          </a:endParaRPr>
        </a:p>
      </dgm:t>
    </dgm:pt>
    <dgm:pt modelId="{8968C504-6C44-2A4F-A591-7D78A874ACE5}" type="pres">
      <dgm:prSet presAssocID="{70FD34D8-0F3D-E144-BF44-F02B0F3049B3}" presName="vert0" presStyleCnt="0">
        <dgm:presLayoutVars>
          <dgm:dir/>
          <dgm:animOne val="branch"/>
          <dgm:animLvl val="lvl"/>
        </dgm:presLayoutVars>
      </dgm:prSet>
      <dgm:spPr/>
    </dgm:pt>
    <dgm:pt modelId="{36A6839F-2A0A-FD40-BF46-6011A1B041F1}" type="pres">
      <dgm:prSet presAssocID="{2E2F5F13-3B1C-6B4B-B15D-00954F12B5D9}" presName="thickLine" presStyleLbl="alignNode1" presStyleIdx="0" presStyleCnt="2"/>
      <dgm:spPr/>
    </dgm:pt>
    <dgm:pt modelId="{3045D621-2319-2E4C-BE39-8A4401A0D8EE}" type="pres">
      <dgm:prSet presAssocID="{2E2F5F13-3B1C-6B4B-B15D-00954F12B5D9}" presName="horz1" presStyleCnt="0"/>
      <dgm:spPr/>
    </dgm:pt>
    <dgm:pt modelId="{53FF4855-9415-AB4F-8041-DC2205FE044B}" type="pres">
      <dgm:prSet presAssocID="{2E2F5F13-3B1C-6B4B-B15D-00954F12B5D9}" presName="tx1" presStyleLbl="revTx" presStyleIdx="0" presStyleCnt="5" custScaleX="126423"/>
      <dgm:spPr/>
    </dgm:pt>
    <dgm:pt modelId="{5FDEADF1-D9CF-284C-9C6B-FC652C5C565F}" type="pres">
      <dgm:prSet presAssocID="{2E2F5F13-3B1C-6B4B-B15D-00954F12B5D9}" presName="vert1" presStyleCnt="0"/>
      <dgm:spPr/>
    </dgm:pt>
    <dgm:pt modelId="{B9B8DBB3-7E00-4D45-BF30-4F1946EE7377}" type="pres">
      <dgm:prSet presAssocID="{9CF92A09-1DFB-E24C-903A-F692FF72E8E0}" presName="vertSpace2a" presStyleCnt="0"/>
      <dgm:spPr/>
    </dgm:pt>
    <dgm:pt modelId="{E77615FF-2D1D-F44E-87C5-7388B6945874}" type="pres">
      <dgm:prSet presAssocID="{9CF92A09-1DFB-E24C-903A-F692FF72E8E0}" presName="horz2" presStyleCnt="0"/>
      <dgm:spPr/>
    </dgm:pt>
    <dgm:pt modelId="{60DC6120-0B81-EF44-99B6-482A18F92B32}" type="pres">
      <dgm:prSet presAssocID="{9CF92A09-1DFB-E24C-903A-F692FF72E8E0}" presName="horzSpace2" presStyleCnt="0"/>
      <dgm:spPr/>
    </dgm:pt>
    <dgm:pt modelId="{BAADA5C0-6705-584C-9235-9EFB6652B1E5}" type="pres">
      <dgm:prSet presAssocID="{9CF92A09-1DFB-E24C-903A-F692FF72E8E0}" presName="tx2" presStyleLbl="revTx" presStyleIdx="1" presStyleCnt="5" custScaleY="48560"/>
      <dgm:spPr/>
    </dgm:pt>
    <dgm:pt modelId="{E03493DA-09A6-2F46-B148-28E6BD77311D}" type="pres">
      <dgm:prSet presAssocID="{9CF92A09-1DFB-E24C-903A-F692FF72E8E0}" presName="vert2" presStyleCnt="0"/>
      <dgm:spPr/>
    </dgm:pt>
    <dgm:pt modelId="{40733938-BB4A-1442-88E5-DDEA6F787CD8}" type="pres">
      <dgm:prSet presAssocID="{9CF92A09-1DFB-E24C-903A-F692FF72E8E0}" presName="thinLine2b" presStyleLbl="callout" presStyleIdx="0" presStyleCnt="3" custLinFactY="-700000" custLinFactNeighborX="620" custLinFactNeighborY="-749568"/>
      <dgm:spPr/>
    </dgm:pt>
    <dgm:pt modelId="{94CE5FB8-5B40-0149-AA68-11DD0DDFC2C8}" type="pres">
      <dgm:prSet presAssocID="{9CF92A09-1DFB-E24C-903A-F692FF72E8E0}" presName="vertSpace2b" presStyleCnt="0"/>
      <dgm:spPr/>
    </dgm:pt>
    <dgm:pt modelId="{2945B68A-C5C2-824D-9575-D228829B4DC9}" type="pres">
      <dgm:prSet presAssocID="{89C1B3B1-2C43-9841-9CC4-698BBF1E2664}" presName="horz2" presStyleCnt="0"/>
      <dgm:spPr/>
    </dgm:pt>
    <dgm:pt modelId="{764B96CA-E3B6-D545-B7FF-9E41F5DEABA5}" type="pres">
      <dgm:prSet presAssocID="{89C1B3B1-2C43-9841-9CC4-698BBF1E2664}" presName="horzSpace2" presStyleCnt="0"/>
      <dgm:spPr/>
    </dgm:pt>
    <dgm:pt modelId="{E881AE5B-2413-AD49-B8B4-F90530EBEE44}" type="pres">
      <dgm:prSet presAssocID="{89C1B3B1-2C43-9841-9CC4-698BBF1E2664}" presName="tx2" presStyleLbl="revTx" presStyleIdx="2" presStyleCnt="5" custScaleX="103823" custScaleY="74568" custLinFactNeighborX="94" custLinFactNeighborY="25715"/>
      <dgm:spPr/>
    </dgm:pt>
    <dgm:pt modelId="{AD20A562-6C1B-654E-9D86-697923FC52E8}" type="pres">
      <dgm:prSet presAssocID="{89C1B3B1-2C43-9841-9CC4-698BBF1E2664}" presName="vert2" presStyleCnt="0"/>
      <dgm:spPr/>
    </dgm:pt>
    <dgm:pt modelId="{303EABD4-ED1D-AB49-AF06-434A61A8383A}" type="pres">
      <dgm:prSet presAssocID="{89C1B3B1-2C43-9841-9CC4-698BBF1E2664}" presName="thinLine2b" presStyleLbl="callout" presStyleIdx="1" presStyleCnt="3" custLinFactY="-800000" custLinFactNeighborX="1807" custLinFactNeighborY="-860321"/>
      <dgm:spPr/>
    </dgm:pt>
    <dgm:pt modelId="{7F6C5D68-3938-EF4C-8645-5DCC956EA15A}" type="pres">
      <dgm:prSet presAssocID="{89C1B3B1-2C43-9841-9CC4-698BBF1E2664}" presName="vertSpace2b" presStyleCnt="0"/>
      <dgm:spPr/>
    </dgm:pt>
    <dgm:pt modelId="{581A8B84-E4B7-6847-AD15-6C7EF93E996B}" type="pres">
      <dgm:prSet presAssocID="{DD8786D9-FB83-364F-AD5F-F79FFECFDBBF}" presName="horz2" presStyleCnt="0"/>
      <dgm:spPr/>
    </dgm:pt>
    <dgm:pt modelId="{F4F5AF4F-5228-CE4F-82F3-69EE796491AD}" type="pres">
      <dgm:prSet presAssocID="{DD8786D9-FB83-364F-AD5F-F79FFECFDBBF}" presName="horzSpace2" presStyleCnt="0"/>
      <dgm:spPr/>
    </dgm:pt>
    <dgm:pt modelId="{313CCBD1-7CF6-5D4E-8214-32964468AF93}" type="pres">
      <dgm:prSet presAssocID="{DD8786D9-FB83-364F-AD5F-F79FFECFDBBF}" presName="tx2" presStyleLbl="revTx" presStyleIdx="3" presStyleCnt="5" custScaleY="74298" custLinFactNeighborX="1841" custLinFactNeighborY="11291"/>
      <dgm:spPr/>
    </dgm:pt>
    <dgm:pt modelId="{B6F26BAC-5488-3A42-85C9-077E4AB352FA}" type="pres">
      <dgm:prSet presAssocID="{DD8786D9-FB83-364F-AD5F-F79FFECFDBBF}" presName="vert2" presStyleCnt="0"/>
      <dgm:spPr/>
    </dgm:pt>
    <dgm:pt modelId="{5D0C8F34-B588-FE4F-A8B1-3D9B807B5CCD}" type="pres">
      <dgm:prSet presAssocID="{DD8786D9-FB83-364F-AD5F-F79FFECFDBBF}" presName="thinLine2b" presStyleLbl="callout" presStyleIdx="2" presStyleCnt="3" custLinFactY="-900000" custLinFactNeighborX="1807" custLinFactNeighborY="-958825"/>
      <dgm:spPr/>
    </dgm:pt>
    <dgm:pt modelId="{4FA259E9-49A9-3845-99A3-C36ACE1140B6}" type="pres">
      <dgm:prSet presAssocID="{DD8786D9-FB83-364F-AD5F-F79FFECFDBBF}" presName="vertSpace2b" presStyleCnt="0"/>
      <dgm:spPr/>
    </dgm:pt>
    <dgm:pt modelId="{231926F4-5F64-A44F-89F6-A89D704BA0C8}" type="pres">
      <dgm:prSet presAssocID="{8D6301D8-453A-5548-9A17-81F27E51790C}" presName="thickLine" presStyleLbl="alignNode1" presStyleIdx="1" presStyleCnt="2" custFlipVert="1" custSzY="75768" custScaleX="75335" custLinFactNeighborX="27429" custLinFactNeighborY="-13572"/>
      <dgm:spPr/>
    </dgm:pt>
    <dgm:pt modelId="{6D63DA6A-D1D1-F249-A6DD-74F611A2C315}" type="pres">
      <dgm:prSet presAssocID="{8D6301D8-453A-5548-9A17-81F27E51790C}" presName="horz1" presStyleCnt="0"/>
      <dgm:spPr/>
    </dgm:pt>
    <dgm:pt modelId="{4ACF7323-C0FE-D14B-BC3F-5A04CBDAB464}" type="pres">
      <dgm:prSet presAssocID="{8D6301D8-453A-5548-9A17-81F27E51790C}" presName="tx1" presStyleLbl="revTx" presStyleIdx="4" presStyleCnt="5" custScaleX="390142" custScaleY="37308" custLinFactX="30493" custLinFactNeighborX="100000" custLinFactNeighborY="3132"/>
      <dgm:spPr/>
    </dgm:pt>
    <dgm:pt modelId="{630BE1E1-DB51-AC4C-9162-4640D25DD988}" type="pres">
      <dgm:prSet presAssocID="{8D6301D8-453A-5548-9A17-81F27E51790C}" presName="vert1" presStyleCnt="0"/>
      <dgm:spPr/>
    </dgm:pt>
  </dgm:ptLst>
  <dgm:cxnLst>
    <dgm:cxn modelId="{59107D18-0B80-F947-882A-0516C4E38731}" type="presOf" srcId="{8D6301D8-453A-5548-9A17-81F27E51790C}" destId="{4ACF7323-C0FE-D14B-BC3F-5A04CBDAB464}" srcOrd="0" destOrd="0" presId="urn:microsoft.com/office/officeart/2008/layout/LinedList"/>
    <dgm:cxn modelId="{5BC5C848-30CF-064B-B3DC-038FCB8A8887}" type="presOf" srcId="{9CF92A09-1DFB-E24C-903A-F692FF72E8E0}" destId="{BAADA5C0-6705-584C-9235-9EFB6652B1E5}" srcOrd="0" destOrd="0" presId="urn:microsoft.com/office/officeart/2008/layout/LinedList"/>
    <dgm:cxn modelId="{9E34A761-B590-294E-A329-C4684CBC0727}" type="presOf" srcId="{DD8786D9-FB83-364F-AD5F-F79FFECFDBBF}" destId="{313CCBD1-7CF6-5D4E-8214-32964468AF93}" srcOrd="0" destOrd="0" presId="urn:microsoft.com/office/officeart/2008/layout/LinedList"/>
    <dgm:cxn modelId="{C862D67E-357E-2E40-B936-04B17971CD5A}" srcId="{2E2F5F13-3B1C-6B4B-B15D-00954F12B5D9}" destId="{9CF92A09-1DFB-E24C-903A-F692FF72E8E0}" srcOrd="0" destOrd="0" parTransId="{7351D173-7B33-634E-9D4F-E237112D8C47}" sibTransId="{C25F1CD6-9D5E-6F48-9357-80DA321423C0}"/>
    <dgm:cxn modelId="{3897D081-2F15-5949-86C2-DC8DE6863607}" srcId="{2E2F5F13-3B1C-6B4B-B15D-00954F12B5D9}" destId="{89C1B3B1-2C43-9841-9CC4-698BBF1E2664}" srcOrd="1" destOrd="0" parTransId="{BC67A338-8D28-8842-9EDA-F92124C20D52}" sibTransId="{A63F14D3-A644-194A-8213-C1A863E3E5E8}"/>
    <dgm:cxn modelId="{EC83DBB0-9D4C-A743-B6A8-2923038F65D2}" srcId="{2E2F5F13-3B1C-6B4B-B15D-00954F12B5D9}" destId="{DD8786D9-FB83-364F-AD5F-F79FFECFDBBF}" srcOrd="2" destOrd="0" parTransId="{DC6EB6A8-4B0B-604A-B0DD-413FCFDA9EDB}" sibTransId="{92E31B59-DF49-A543-8934-5A9252D98997}"/>
    <dgm:cxn modelId="{C86FB0C1-9204-FB42-975B-1972E18DBA3D}" type="presOf" srcId="{89C1B3B1-2C43-9841-9CC4-698BBF1E2664}" destId="{E881AE5B-2413-AD49-B8B4-F90530EBEE44}" srcOrd="0" destOrd="0" presId="urn:microsoft.com/office/officeart/2008/layout/LinedList"/>
    <dgm:cxn modelId="{B6AF83CD-3A2B-CA46-868C-1F39D94A917E}" type="presOf" srcId="{70FD34D8-0F3D-E144-BF44-F02B0F3049B3}" destId="{8968C504-6C44-2A4F-A591-7D78A874ACE5}" srcOrd="0" destOrd="0" presId="urn:microsoft.com/office/officeart/2008/layout/LinedList"/>
    <dgm:cxn modelId="{967F0ED5-994C-0648-896E-7F9AC18BD150}" type="presOf" srcId="{2E2F5F13-3B1C-6B4B-B15D-00954F12B5D9}" destId="{53FF4855-9415-AB4F-8041-DC2205FE044B}" srcOrd="0" destOrd="0" presId="urn:microsoft.com/office/officeart/2008/layout/LinedList"/>
    <dgm:cxn modelId="{226A79E2-04E3-7F47-8505-6D5418B2C305}" srcId="{70FD34D8-0F3D-E144-BF44-F02B0F3049B3}" destId="{2E2F5F13-3B1C-6B4B-B15D-00954F12B5D9}" srcOrd="0" destOrd="0" parTransId="{AFE92D61-0EDF-0A42-991A-8210A3F54CEF}" sibTransId="{80171DB9-911B-8C49-BC32-7B9F92A39BF3}"/>
    <dgm:cxn modelId="{318C34E8-B1F5-5E4F-8DBF-D2DE0FFADFEF}" srcId="{70FD34D8-0F3D-E144-BF44-F02B0F3049B3}" destId="{8D6301D8-453A-5548-9A17-81F27E51790C}" srcOrd="1" destOrd="0" parTransId="{00C41C38-06A4-1040-ABEE-47B7BC5B1BAF}" sibTransId="{6E47ECE4-DAEC-9449-8B88-494D9DDC1611}"/>
    <dgm:cxn modelId="{ABC2D365-E426-7A40-99D8-1DC15976B324}" type="presParOf" srcId="{8968C504-6C44-2A4F-A591-7D78A874ACE5}" destId="{36A6839F-2A0A-FD40-BF46-6011A1B041F1}" srcOrd="0" destOrd="0" presId="urn:microsoft.com/office/officeart/2008/layout/LinedList"/>
    <dgm:cxn modelId="{1F0B1A08-C694-8941-BBF5-249699977145}" type="presParOf" srcId="{8968C504-6C44-2A4F-A591-7D78A874ACE5}" destId="{3045D621-2319-2E4C-BE39-8A4401A0D8EE}" srcOrd="1" destOrd="0" presId="urn:microsoft.com/office/officeart/2008/layout/LinedList"/>
    <dgm:cxn modelId="{26F7D916-C0BE-B749-80AC-9067DBEB9BDF}" type="presParOf" srcId="{3045D621-2319-2E4C-BE39-8A4401A0D8EE}" destId="{53FF4855-9415-AB4F-8041-DC2205FE044B}" srcOrd="0" destOrd="0" presId="urn:microsoft.com/office/officeart/2008/layout/LinedList"/>
    <dgm:cxn modelId="{47E9D966-1383-664C-9D22-98FFBF4FDD7E}" type="presParOf" srcId="{3045D621-2319-2E4C-BE39-8A4401A0D8EE}" destId="{5FDEADF1-D9CF-284C-9C6B-FC652C5C565F}" srcOrd="1" destOrd="0" presId="urn:microsoft.com/office/officeart/2008/layout/LinedList"/>
    <dgm:cxn modelId="{DA47E4D5-77E4-3E48-B1F3-6653B5FFFE86}" type="presParOf" srcId="{5FDEADF1-D9CF-284C-9C6B-FC652C5C565F}" destId="{B9B8DBB3-7E00-4D45-BF30-4F1946EE7377}" srcOrd="0" destOrd="0" presId="urn:microsoft.com/office/officeart/2008/layout/LinedList"/>
    <dgm:cxn modelId="{189AEBD8-FBAE-EA42-948F-7CC09CE7FE82}" type="presParOf" srcId="{5FDEADF1-D9CF-284C-9C6B-FC652C5C565F}" destId="{E77615FF-2D1D-F44E-87C5-7388B6945874}" srcOrd="1" destOrd="0" presId="urn:microsoft.com/office/officeart/2008/layout/LinedList"/>
    <dgm:cxn modelId="{B8534DF0-007D-4B40-8DEE-37D1D4DAA60B}" type="presParOf" srcId="{E77615FF-2D1D-F44E-87C5-7388B6945874}" destId="{60DC6120-0B81-EF44-99B6-482A18F92B32}" srcOrd="0" destOrd="0" presId="urn:microsoft.com/office/officeart/2008/layout/LinedList"/>
    <dgm:cxn modelId="{EEF450E2-08C0-CF43-A39B-FF00BF8BF268}" type="presParOf" srcId="{E77615FF-2D1D-F44E-87C5-7388B6945874}" destId="{BAADA5C0-6705-584C-9235-9EFB6652B1E5}" srcOrd="1" destOrd="0" presId="urn:microsoft.com/office/officeart/2008/layout/LinedList"/>
    <dgm:cxn modelId="{D8196959-F58F-5442-8BC2-B4E5B3885ABA}" type="presParOf" srcId="{E77615FF-2D1D-F44E-87C5-7388B6945874}" destId="{E03493DA-09A6-2F46-B148-28E6BD77311D}" srcOrd="2" destOrd="0" presId="urn:microsoft.com/office/officeart/2008/layout/LinedList"/>
    <dgm:cxn modelId="{5D70E391-79B8-F249-9D6D-D8BCD7C57353}" type="presParOf" srcId="{5FDEADF1-D9CF-284C-9C6B-FC652C5C565F}" destId="{40733938-BB4A-1442-88E5-DDEA6F787CD8}" srcOrd="2" destOrd="0" presId="urn:microsoft.com/office/officeart/2008/layout/LinedList"/>
    <dgm:cxn modelId="{776E219F-D595-1B45-9858-B3206644BF54}" type="presParOf" srcId="{5FDEADF1-D9CF-284C-9C6B-FC652C5C565F}" destId="{94CE5FB8-5B40-0149-AA68-11DD0DDFC2C8}" srcOrd="3" destOrd="0" presId="urn:microsoft.com/office/officeart/2008/layout/LinedList"/>
    <dgm:cxn modelId="{43ED554A-31EE-3A4A-BF95-9183FAD78D7A}" type="presParOf" srcId="{5FDEADF1-D9CF-284C-9C6B-FC652C5C565F}" destId="{2945B68A-C5C2-824D-9575-D228829B4DC9}" srcOrd="4" destOrd="0" presId="urn:microsoft.com/office/officeart/2008/layout/LinedList"/>
    <dgm:cxn modelId="{B77B71E8-C912-FB45-BD4C-2B9733C9122C}" type="presParOf" srcId="{2945B68A-C5C2-824D-9575-D228829B4DC9}" destId="{764B96CA-E3B6-D545-B7FF-9E41F5DEABA5}" srcOrd="0" destOrd="0" presId="urn:microsoft.com/office/officeart/2008/layout/LinedList"/>
    <dgm:cxn modelId="{BDABE98C-63B5-D746-B644-1F09D1EFD6D3}" type="presParOf" srcId="{2945B68A-C5C2-824D-9575-D228829B4DC9}" destId="{E881AE5B-2413-AD49-B8B4-F90530EBEE44}" srcOrd="1" destOrd="0" presId="urn:microsoft.com/office/officeart/2008/layout/LinedList"/>
    <dgm:cxn modelId="{7D86C03E-402B-C649-BF87-91A409030E5D}" type="presParOf" srcId="{2945B68A-C5C2-824D-9575-D228829B4DC9}" destId="{AD20A562-6C1B-654E-9D86-697923FC52E8}" srcOrd="2" destOrd="0" presId="urn:microsoft.com/office/officeart/2008/layout/LinedList"/>
    <dgm:cxn modelId="{5A26BAEA-B722-D74D-A9C1-1D2C6139F92E}" type="presParOf" srcId="{5FDEADF1-D9CF-284C-9C6B-FC652C5C565F}" destId="{303EABD4-ED1D-AB49-AF06-434A61A8383A}" srcOrd="5" destOrd="0" presId="urn:microsoft.com/office/officeart/2008/layout/LinedList"/>
    <dgm:cxn modelId="{C9D46B45-7DC3-2542-9B81-2A978B51FE08}" type="presParOf" srcId="{5FDEADF1-D9CF-284C-9C6B-FC652C5C565F}" destId="{7F6C5D68-3938-EF4C-8645-5DCC956EA15A}" srcOrd="6" destOrd="0" presId="urn:microsoft.com/office/officeart/2008/layout/LinedList"/>
    <dgm:cxn modelId="{BC61C76A-800F-5143-BB7F-BF5356503FA1}" type="presParOf" srcId="{5FDEADF1-D9CF-284C-9C6B-FC652C5C565F}" destId="{581A8B84-E4B7-6847-AD15-6C7EF93E996B}" srcOrd="7" destOrd="0" presId="urn:microsoft.com/office/officeart/2008/layout/LinedList"/>
    <dgm:cxn modelId="{D8997E2E-108C-B642-999B-572015ACBFB5}" type="presParOf" srcId="{581A8B84-E4B7-6847-AD15-6C7EF93E996B}" destId="{F4F5AF4F-5228-CE4F-82F3-69EE796491AD}" srcOrd="0" destOrd="0" presId="urn:microsoft.com/office/officeart/2008/layout/LinedList"/>
    <dgm:cxn modelId="{DE91C3DB-A370-E249-8915-9C617733FDD5}" type="presParOf" srcId="{581A8B84-E4B7-6847-AD15-6C7EF93E996B}" destId="{313CCBD1-7CF6-5D4E-8214-32964468AF93}" srcOrd="1" destOrd="0" presId="urn:microsoft.com/office/officeart/2008/layout/LinedList"/>
    <dgm:cxn modelId="{B2FABC36-3E8D-3748-ABFD-DC0F9E0904C9}" type="presParOf" srcId="{581A8B84-E4B7-6847-AD15-6C7EF93E996B}" destId="{B6F26BAC-5488-3A42-85C9-077E4AB352FA}" srcOrd="2" destOrd="0" presId="urn:microsoft.com/office/officeart/2008/layout/LinedList"/>
    <dgm:cxn modelId="{0C743973-D91C-D443-A656-22189D6F7959}" type="presParOf" srcId="{5FDEADF1-D9CF-284C-9C6B-FC652C5C565F}" destId="{5D0C8F34-B588-FE4F-A8B1-3D9B807B5CCD}" srcOrd="8" destOrd="0" presId="urn:microsoft.com/office/officeart/2008/layout/LinedList"/>
    <dgm:cxn modelId="{5EF2E70D-E015-0D46-89D8-5255197A2983}" type="presParOf" srcId="{5FDEADF1-D9CF-284C-9C6B-FC652C5C565F}" destId="{4FA259E9-49A9-3845-99A3-C36ACE1140B6}" srcOrd="9" destOrd="0" presId="urn:microsoft.com/office/officeart/2008/layout/LinedList"/>
    <dgm:cxn modelId="{A8FB1B0F-F168-AC46-9248-702020B09469}" type="presParOf" srcId="{8968C504-6C44-2A4F-A591-7D78A874ACE5}" destId="{231926F4-5F64-A44F-89F6-A89D704BA0C8}" srcOrd="2" destOrd="0" presId="urn:microsoft.com/office/officeart/2008/layout/LinedList"/>
    <dgm:cxn modelId="{871D054D-34B3-6645-BDAD-2270981EFF82}" type="presParOf" srcId="{8968C504-6C44-2A4F-A591-7D78A874ACE5}" destId="{6D63DA6A-D1D1-F249-A6DD-74F611A2C315}" srcOrd="3" destOrd="0" presId="urn:microsoft.com/office/officeart/2008/layout/LinedList"/>
    <dgm:cxn modelId="{C4E526D0-0F34-804D-A696-F46C335B1F3D}" type="presParOf" srcId="{6D63DA6A-D1D1-F249-A6DD-74F611A2C315}" destId="{4ACF7323-C0FE-D14B-BC3F-5A04CBDAB464}" srcOrd="0" destOrd="0" presId="urn:microsoft.com/office/officeart/2008/layout/LinedList"/>
    <dgm:cxn modelId="{62F25222-885D-2041-9336-F65DB3F3215C}" type="presParOf" srcId="{6D63DA6A-D1D1-F249-A6DD-74F611A2C315}" destId="{630BE1E1-DB51-AC4C-9162-4640D25DD98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FD34D8-0F3D-E144-BF44-F02B0F3049B3}" type="doc">
      <dgm:prSet loTypeId="urn:microsoft.com/office/officeart/2008/layout/LinedList" loCatId="" qsTypeId="urn:microsoft.com/office/officeart/2005/8/quickstyle/simple2" qsCatId="simple" csTypeId="urn:microsoft.com/office/officeart/2005/8/colors/accent2_1" csCatId="accent2" phldr="1"/>
      <dgm:spPr/>
      <dgm:t>
        <a:bodyPr/>
        <a:lstStyle/>
        <a:p>
          <a:endParaRPr lang="en-US"/>
        </a:p>
      </dgm:t>
    </dgm:pt>
    <dgm:pt modelId="{2E2F5F13-3B1C-6B4B-B15D-00954F12B5D9}">
      <dgm:prSet phldrT="[Text]" custT="1"/>
      <dgm:spPr/>
      <dgm:t>
        <a:bodyPr/>
        <a:lstStyle/>
        <a:p>
          <a:pPr algn="just">
            <a:lnSpc>
              <a:spcPct val="120000"/>
            </a:lnSpc>
            <a:spcAft>
              <a:spcPts val="0"/>
            </a:spcAft>
          </a:pPr>
          <a:r>
            <a:rPr lang="vi-VN" sz="2400" b="1" dirty="0">
              <a:solidFill>
                <a:srgbClr val="000000"/>
              </a:solidFill>
              <a:effectLst/>
              <a:latin typeface="American Typewriter" panose="02090604020004020304" pitchFamily="18" charset="77"/>
              <a:ea typeface="Calibri" panose="020F0502020204030204" pitchFamily="34" charset="0"/>
              <a:cs typeface="Consolas" panose="020B0609020204030204" pitchFamily="49" charset="0"/>
            </a:rPr>
            <a:t>3.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Nguyên</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tắc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và</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cách</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thức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dung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giáo</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dục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trong</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dạy</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học</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2400" b="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Việt</a:t>
          </a:r>
          <a:endParaRPr lang="en-US" sz="2400" b="0" dirty="0">
            <a:solidFill>
              <a:srgbClr val="0432FF"/>
            </a:solidFill>
            <a:latin typeface="American Typewriter" panose="02090604020004020304" pitchFamily="18" charset="77"/>
            <a:cs typeface="Consolas" panose="020B0609020204030204" pitchFamily="49" charset="0"/>
          </a:endParaRPr>
        </a:p>
      </dgm:t>
    </dgm:pt>
    <dgm:pt modelId="{AFE92D61-0EDF-0A42-991A-8210A3F54CEF}" type="parTrans" cxnId="{226A79E2-04E3-7F47-8505-6D5418B2C305}">
      <dgm:prSet/>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80171DB9-911B-8C49-BC32-7B9F92A39BF3}" type="sibTrans" cxnId="{226A79E2-04E3-7F47-8505-6D5418B2C305}">
      <dgm:prSet/>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9CF92A09-1DFB-E24C-903A-F692FF72E8E0}">
      <dgm:prSet phldrT="[Text]" custT="1"/>
      <dgm:spPr/>
      <dgm:t>
        <a:bodyPr/>
        <a:lstStyle/>
        <a:p>
          <a:pPr algn="just"/>
          <a:r>
            <a:rPr lang="vi-VN" sz="2400" b="1" dirty="0">
              <a:solidFill>
                <a:srgbClr val="0432FF"/>
              </a:solidFill>
              <a:latin typeface="Consolas" panose="020B0609020204030204" pitchFamily="49" charset="0"/>
              <a:cs typeface="Consolas" panose="020B0609020204030204" pitchFamily="49" charset="0"/>
            </a:rPr>
            <a:t>3.5.</a:t>
          </a:r>
          <a:r>
            <a:rPr lang="vi-VN" sz="2400" dirty="0">
              <a:latin typeface="Consolas" panose="020B0609020204030204" pitchFamily="49" charset="0"/>
              <a:cs typeface="Consolas" panose="020B0609020204030204" pitchFamily="49" charset="0"/>
            </a:rPr>
            <a:t> Các thông điệp giáo dục Quyền con người có thể được rút ra qua các hoạt động đọc hiểu và luôn cần thiết dành thời gian để HS suy ngẫm.</a:t>
          </a:r>
          <a:endParaRPr lang="en-US" sz="2400" dirty="0">
            <a:solidFill>
              <a:schemeClr val="tx1"/>
            </a:solidFill>
            <a:latin typeface="Consolas" panose="020B0609020204030204" pitchFamily="49" charset="0"/>
            <a:cs typeface="Consolas" panose="020B0609020204030204" pitchFamily="49" charset="0"/>
          </a:endParaRPr>
        </a:p>
      </dgm:t>
    </dgm:pt>
    <dgm:pt modelId="{7351D173-7B33-634E-9D4F-E237112D8C47}" type="parTrans" cxnId="{C862D67E-357E-2E40-B936-04B17971CD5A}">
      <dgm:prSet custT="1"/>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C25F1CD6-9D5E-6F48-9357-80DA321423C0}" type="sibTrans" cxnId="{C862D67E-357E-2E40-B936-04B17971CD5A}">
      <dgm:prSet/>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89C1B3B1-2C43-9841-9CC4-698BBF1E2664}">
      <dgm:prSet phldrT="[Text]" custT="1"/>
      <dgm:spPr/>
      <dgm:t>
        <a:bodyPr/>
        <a:lstStyle/>
        <a:p>
          <a:pPr algn="just"/>
          <a:r>
            <a:rPr lang="vi-VN" sz="2400" b="1" dirty="0">
              <a:solidFill>
                <a:srgbClr val="0432FF"/>
              </a:solidFill>
              <a:latin typeface="Consolas" panose="020B0609020204030204" pitchFamily="49" charset="0"/>
              <a:cs typeface="Consolas" panose="020B0609020204030204" pitchFamily="49" charset="0"/>
            </a:rPr>
            <a:t>3.6.</a:t>
          </a:r>
          <a:r>
            <a:rPr lang="vi-VN" sz="2400" b="1" dirty="0">
              <a:solidFill>
                <a:schemeClr val="tx1"/>
              </a:solidFill>
              <a:latin typeface="Consolas" panose="020B0609020204030204" pitchFamily="49" charset="0"/>
              <a:cs typeface="Consolas" panose="020B0609020204030204" pitchFamily="49" charset="0"/>
            </a:rPr>
            <a:t> </a:t>
          </a:r>
          <a:r>
            <a:rPr lang="vi-VN" sz="2400" b="0" dirty="0">
              <a:solidFill>
                <a:schemeClr val="tx1"/>
              </a:solidFill>
              <a:latin typeface="Consolas" panose="020B0609020204030204" pitchFamily="49" charset="0"/>
              <a:cs typeface="Consolas" panose="020B0609020204030204" pitchFamily="49" charset="0"/>
            </a:rPr>
            <a:t>Học sinh nên là người chủ động khái quát các bài học, thông điệp về Quyền con người hoặc tiếp nhận thông điệp khi thực sự hiểu về nó.</a:t>
          </a:r>
        </a:p>
        <a:p>
          <a:pPr algn="just"/>
          <a:endParaRPr lang="vi-VN" sz="2400" b="0" dirty="0">
            <a:solidFill>
              <a:schemeClr val="tx1"/>
            </a:solidFill>
            <a:latin typeface="Consolas" panose="020B0609020204030204" pitchFamily="49" charset="0"/>
            <a:cs typeface="Consolas" panose="020B0609020204030204" pitchFamily="49" charset="0"/>
          </a:endParaRPr>
        </a:p>
      </dgm:t>
    </dgm:pt>
    <dgm:pt modelId="{BC67A338-8D28-8842-9EDA-F92124C20D52}" type="parTrans" cxnId="{3897D081-2F15-5949-86C2-DC8DE6863607}">
      <dgm:prSet custT="1"/>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A63F14D3-A644-194A-8213-C1A863E3E5E8}" type="sibTrans" cxnId="{3897D081-2F15-5949-86C2-DC8DE6863607}">
      <dgm:prSet/>
      <dgm:spPr/>
      <dgm:t>
        <a:bodyPr/>
        <a:lstStyle/>
        <a:p>
          <a:endParaRPr lang="en-US" sz="2400">
            <a:solidFill>
              <a:schemeClr val="tx1"/>
            </a:solidFill>
            <a:latin typeface="Consolas" panose="020B0609020204030204" pitchFamily="49" charset="0"/>
            <a:cs typeface="Consolas" panose="020B0609020204030204" pitchFamily="49" charset="0"/>
          </a:endParaRPr>
        </a:p>
      </dgm:t>
    </dgm:pt>
    <dgm:pt modelId="{DD8786D9-FB83-364F-AD5F-F79FFECFDBBF}">
      <dgm:prSet custT="1"/>
      <dgm:spPr/>
      <dgm:t>
        <a:bodyPr/>
        <a:lstStyle/>
        <a:p>
          <a:pPr algn="just"/>
          <a:r>
            <a:rPr lang="vi-VN" sz="2400" b="1" i="0" dirty="0">
              <a:solidFill>
                <a:srgbClr val="0432FF"/>
              </a:solidFill>
              <a:latin typeface="Consolas" panose="020B0609020204030204" pitchFamily="49" charset="0"/>
              <a:cs typeface="Consolas" panose="020B0609020204030204" pitchFamily="49" charset="0"/>
            </a:rPr>
            <a:t>3.7</a:t>
          </a:r>
          <a:r>
            <a:rPr lang="en-US" sz="2400" b="1" i="0" dirty="0">
              <a:solidFill>
                <a:srgbClr val="0432FF"/>
              </a:solidFill>
              <a:latin typeface="Consolas" panose="020B0609020204030204" pitchFamily="49" charset="0"/>
              <a:cs typeface="Consolas" panose="020B0609020204030204" pitchFamily="49" charset="0"/>
            </a:rPr>
            <a:t>.</a:t>
          </a:r>
          <a:r>
            <a:rPr lang="en-US" sz="2400" b="0" i="0" dirty="0">
              <a:latin typeface="Consolas" panose="020B0609020204030204" pitchFamily="49" charset="0"/>
              <a:cs typeface="Consolas" panose="020B0609020204030204" pitchFamily="49" charset="0"/>
            </a:rPr>
            <a:t> </a:t>
          </a:r>
          <a:r>
            <a:rPr lang="vi-VN" sz="2400" b="0" i="0" dirty="0">
              <a:latin typeface="Consolas" panose="020B0609020204030204" pitchFamily="49" charset="0"/>
              <a:cs typeface="Consolas" panose="020B0609020204030204" pitchFamily="49" charset="0"/>
            </a:rPr>
            <a:t>Cần lắng nghe ý kiến, suy nghĩ của trẻ nhỏ về những điều nhà sư phạm chuyển tải đến các em qua từng môn học, bài học, hoạt động trải nghiệm... Đặc biệt, trong dạy học Tiếng Việt, thông qua các ngữ liệu văn học, cần KHƠI DẬY YẾU TỐ CẢM XÚC khi tích hợp giáo dục Quyền con người cho học sinh. </a:t>
          </a:r>
          <a:endParaRPr lang="en-US" sz="2400" b="0" i="0" dirty="0">
            <a:latin typeface="Consolas" panose="020B0609020204030204" pitchFamily="49" charset="0"/>
            <a:cs typeface="Consolas" panose="020B0609020204030204" pitchFamily="49" charset="0"/>
          </a:endParaRPr>
        </a:p>
      </dgm:t>
    </dgm:pt>
    <dgm:pt modelId="{DC6EB6A8-4B0B-604A-B0DD-413FCFDA9EDB}" type="parTrans" cxnId="{EC83DBB0-9D4C-A743-B6A8-2923038F65D2}">
      <dgm:prSet/>
      <dgm:spPr/>
      <dgm:t>
        <a:bodyPr/>
        <a:lstStyle/>
        <a:p>
          <a:endParaRPr lang="en-US"/>
        </a:p>
      </dgm:t>
    </dgm:pt>
    <dgm:pt modelId="{92E31B59-DF49-A543-8934-5A9252D98997}" type="sibTrans" cxnId="{EC83DBB0-9D4C-A743-B6A8-2923038F65D2}">
      <dgm:prSet/>
      <dgm:spPr/>
      <dgm:t>
        <a:bodyPr/>
        <a:lstStyle/>
        <a:p>
          <a:endParaRPr lang="en-US"/>
        </a:p>
      </dgm:t>
    </dgm:pt>
    <dgm:pt modelId="{8968C504-6C44-2A4F-A591-7D78A874ACE5}" type="pres">
      <dgm:prSet presAssocID="{70FD34D8-0F3D-E144-BF44-F02B0F3049B3}" presName="vert0" presStyleCnt="0">
        <dgm:presLayoutVars>
          <dgm:dir/>
          <dgm:animOne val="branch"/>
          <dgm:animLvl val="lvl"/>
        </dgm:presLayoutVars>
      </dgm:prSet>
      <dgm:spPr/>
    </dgm:pt>
    <dgm:pt modelId="{36A6839F-2A0A-FD40-BF46-6011A1B041F1}" type="pres">
      <dgm:prSet presAssocID="{2E2F5F13-3B1C-6B4B-B15D-00954F12B5D9}" presName="thickLine" presStyleLbl="alignNode1" presStyleIdx="0" presStyleCnt="1"/>
      <dgm:spPr/>
    </dgm:pt>
    <dgm:pt modelId="{3045D621-2319-2E4C-BE39-8A4401A0D8EE}" type="pres">
      <dgm:prSet presAssocID="{2E2F5F13-3B1C-6B4B-B15D-00954F12B5D9}" presName="horz1" presStyleCnt="0"/>
      <dgm:spPr/>
    </dgm:pt>
    <dgm:pt modelId="{53FF4855-9415-AB4F-8041-DC2205FE044B}" type="pres">
      <dgm:prSet presAssocID="{2E2F5F13-3B1C-6B4B-B15D-00954F12B5D9}" presName="tx1" presStyleLbl="revTx" presStyleIdx="0" presStyleCnt="4" custFlipHor="1" custScaleX="146874" custScaleY="71701"/>
      <dgm:spPr/>
    </dgm:pt>
    <dgm:pt modelId="{5FDEADF1-D9CF-284C-9C6B-FC652C5C565F}" type="pres">
      <dgm:prSet presAssocID="{2E2F5F13-3B1C-6B4B-B15D-00954F12B5D9}" presName="vert1" presStyleCnt="0"/>
      <dgm:spPr/>
    </dgm:pt>
    <dgm:pt modelId="{B9B8DBB3-7E00-4D45-BF30-4F1946EE7377}" type="pres">
      <dgm:prSet presAssocID="{9CF92A09-1DFB-E24C-903A-F692FF72E8E0}" presName="vertSpace2a" presStyleCnt="0"/>
      <dgm:spPr/>
    </dgm:pt>
    <dgm:pt modelId="{E77615FF-2D1D-F44E-87C5-7388B6945874}" type="pres">
      <dgm:prSet presAssocID="{9CF92A09-1DFB-E24C-903A-F692FF72E8E0}" presName="horz2" presStyleCnt="0"/>
      <dgm:spPr/>
    </dgm:pt>
    <dgm:pt modelId="{60DC6120-0B81-EF44-99B6-482A18F92B32}" type="pres">
      <dgm:prSet presAssocID="{9CF92A09-1DFB-E24C-903A-F692FF72E8E0}" presName="horzSpace2" presStyleCnt="0"/>
      <dgm:spPr/>
    </dgm:pt>
    <dgm:pt modelId="{BAADA5C0-6705-584C-9235-9EFB6652B1E5}" type="pres">
      <dgm:prSet presAssocID="{9CF92A09-1DFB-E24C-903A-F692FF72E8E0}" presName="tx2" presStyleLbl="revTx" presStyleIdx="1" presStyleCnt="4" custScaleY="48560"/>
      <dgm:spPr/>
    </dgm:pt>
    <dgm:pt modelId="{E03493DA-09A6-2F46-B148-28E6BD77311D}" type="pres">
      <dgm:prSet presAssocID="{9CF92A09-1DFB-E24C-903A-F692FF72E8E0}" presName="vert2" presStyleCnt="0"/>
      <dgm:spPr/>
    </dgm:pt>
    <dgm:pt modelId="{40733938-BB4A-1442-88E5-DDEA6F787CD8}" type="pres">
      <dgm:prSet presAssocID="{9CF92A09-1DFB-E24C-903A-F692FF72E8E0}" presName="thinLine2b" presStyleLbl="callout" presStyleIdx="0" presStyleCnt="3" custLinFactY="100000" custLinFactNeighborX="310" custLinFactNeighborY="111088"/>
      <dgm:spPr/>
    </dgm:pt>
    <dgm:pt modelId="{94CE5FB8-5B40-0149-AA68-11DD0DDFC2C8}" type="pres">
      <dgm:prSet presAssocID="{9CF92A09-1DFB-E24C-903A-F692FF72E8E0}" presName="vertSpace2b" presStyleCnt="0"/>
      <dgm:spPr/>
    </dgm:pt>
    <dgm:pt modelId="{2945B68A-C5C2-824D-9575-D228829B4DC9}" type="pres">
      <dgm:prSet presAssocID="{89C1B3B1-2C43-9841-9CC4-698BBF1E2664}" presName="horz2" presStyleCnt="0"/>
      <dgm:spPr/>
    </dgm:pt>
    <dgm:pt modelId="{764B96CA-E3B6-D545-B7FF-9E41F5DEABA5}" type="pres">
      <dgm:prSet presAssocID="{89C1B3B1-2C43-9841-9CC4-698BBF1E2664}" presName="horzSpace2" presStyleCnt="0"/>
      <dgm:spPr/>
    </dgm:pt>
    <dgm:pt modelId="{E881AE5B-2413-AD49-B8B4-F90530EBEE44}" type="pres">
      <dgm:prSet presAssocID="{89C1B3B1-2C43-9841-9CC4-698BBF1E2664}" presName="tx2" presStyleLbl="revTx" presStyleIdx="2" presStyleCnt="4" custScaleX="103823" custScaleY="29554" custLinFactNeighborX="-682" custLinFactNeighborY="1748"/>
      <dgm:spPr/>
    </dgm:pt>
    <dgm:pt modelId="{AD20A562-6C1B-654E-9D86-697923FC52E8}" type="pres">
      <dgm:prSet presAssocID="{89C1B3B1-2C43-9841-9CC4-698BBF1E2664}" presName="vert2" presStyleCnt="0"/>
      <dgm:spPr/>
    </dgm:pt>
    <dgm:pt modelId="{303EABD4-ED1D-AB49-AF06-434A61A8383A}" type="pres">
      <dgm:prSet presAssocID="{89C1B3B1-2C43-9841-9CC4-698BBF1E2664}" presName="thinLine2b" presStyleLbl="callout" presStyleIdx="1" presStyleCnt="3"/>
      <dgm:spPr/>
    </dgm:pt>
    <dgm:pt modelId="{7F6C5D68-3938-EF4C-8645-5DCC956EA15A}" type="pres">
      <dgm:prSet presAssocID="{89C1B3B1-2C43-9841-9CC4-698BBF1E2664}" presName="vertSpace2b" presStyleCnt="0"/>
      <dgm:spPr/>
    </dgm:pt>
    <dgm:pt modelId="{581A8B84-E4B7-6847-AD15-6C7EF93E996B}" type="pres">
      <dgm:prSet presAssocID="{DD8786D9-FB83-364F-AD5F-F79FFECFDBBF}" presName="horz2" presStyleCnt="0"/>
      <dgm:spPr/>
    </dgm:pt>
    <dgm:pt modelId="{F4F5AF4F-5228-CE4F-82F3-69EE796491AD}" type="pres">
      <dgm:prSet presAssocID="{DD8786D9-FB83-364F-AD5F-F79FFECFDBBF}" presName="horzSpace2" presStyleCnt="0"/>
      <dgm:spPr/>
    </dgm:pt>
    <dgm:pt modelId="{313CCBD1-7CF6-5D4E-8214-32964468AF93}" type="pres">
      <dgm:prSet presAssocID="{DD8786D9-FB83-364F-AD5F-F79FFECFDBBF}" presName="tx2" presStyleLbl="revTx" presStyleIdx="3" presStyleCnt="4" custScaleY="77553"/>
      <dgm:spPr/>
    </dgm:pt>
    <dgm:pt modelId="{B6F26BAC-5488-3A42-85C9-077E4AB352FA}" type="pres">
      <dgm:prSet presAssocID="{DD8786D9-FB83-364F-AD5F-F79FFECFDBBF}" presName="vert2" presStyleCnt="0"/>
      <dgm:spPr/>
    </dgm:pt>
    <dgm:pt modelId="{5D0C8F34-B588-FE4F-A8B1-3D9B807B5CCD}" type="pres">
      <dgm:prSet presAssocID="{DD8786D9-FB83-364F-AD5F-F79FFECFDBBF}" presName="thinLine2b" presStyleLbl="callout" presStyleIdx="2" presStyleCnt="3"/>
      <dgm:spPr/>
    </dgm:pt>
    <dgm:pt modelId="{4FA259E9-49A9-3845-99A3-C36ACE1140B6}" type="pres">
      <dgm:prSet presAssocID="{DD8786D9-FB83-364F-AD5F-F79FFECFDBBF}" presName="vertSpace2b" presStyleCnt="0"/>
      <dgm:spPr/>
    </dgm:pt>
  </dgm:ptLst>
  <dgm:cxnLst>
    <dgm:cxn modelId="{5BC5C848-30CF-064B-B3DC-038FCB8A8887}" type="presOf" srcId="{9CF92A09-1DFB-E24C-903A-F692FF72E8E0}" destId="{BAADA5C0-6705-584C-9235-9EFB6652B1E5}" srcOrd="0" destOrd="0" presId="urn:microsoft.com/office/officeart/2008/layout/LinedList"/>
    <dgm:cxn modelId="{9E34A761-B590-294E-A329-C4684CBC0727}" type="presOf" srcId="{DD8786D9-FB83-364F-AD5F-F79FFECFDBBF}" destId="{313CCBD1-7CF6-5D4E-8214-32964468AF93}" srcOrd="0" destOrd="0" presId="urn:microsoft.com/office/officeart/2008/layout/LinedList"/>
    <dgm:cxn modelId="{C862D67E-357E-2E40-B936-04B17971CD5A}" srcId="{2E2F5F13-3B1C-6B4B-B15D-00954F12B5D9}" destId="{9CF92A09-1DFB-E24C-903A-F692FF72E8E0}" srcOrd="0" destOrd="0" parTransId="{7351D173-7B33-634E-9D4F-E237112D8C47}" sibTransId="{C25F1CD6-9D5E-6F48-9357-80DA321423C0}"/>
    <dgm:cxn modelId="{3897D081-2F15-5949-86C2-DC8DE6863607}" srcId="{2E2F5F13-3B1C-6B4B-B15D-00954F12B5D9}" destId="{89C1B3B1-2C43-9841-9CC4-698BBF1E2664}" srcOrd="1" destOrd="0" parTransId="{BC67A338-8D28-8842-9EDA-F92124C20D52}" sibTransId="{A63F14D3-A644-194A-8213-C1A863E3E5E8}"/>
    <dgm:cxn modelId="{EC83DBB0-9D4C-A743-B6A8-2923038F65D2}" srcId="{2E2F5F13-3B1C-6B4B-B15D-00954F12B5D9}" destId="{DD8786D9-FB83-364F-AD5F-F79FFECFDBBF}" srcOrd="2" destOrd="0" parTransId="{DC6EB6A8-4B0B-604A-B0DD-413FCFDA9EDB}" sibTransId="{92E31B59-DF49-A543-8934-5A9252D98997}"/>
    <dgm:cxn modelId="{C86FB0C1-9204-FB42-975B-1972E18DBA3D}" type="presOf" srcId="{89C1B3B1-2C43-9841-9CC4-698BBF1E2664}" destId="{E881AE5B-2413-AD49-B8B4-F90530EBEE44}" srcOrd="0" destOrd="0" presId="urn:microsoft.com/office/officeart/2008/layout/LinedList"/>
    <dgm:cxn modelId="{B6AF83CD-3A2B-CA46-868C-1F39D94A917E}" type="presOf" srcId="{70FD34D8-0F3D-E144-BF44-F02B0F3049B3}" destId="{8968C504-6C44-2A4F-A591-7D78A874ACE5}" srcOrd="0" destOrd="0" presId="urn:microsoft.com/office/officeart/2008/layout/LinedList"/>
    <dgm:cxn modelId="{967F0ED5-994C-0648-896E-7F9AC18BD150}" type="presOf" srcId="{2E2F5F13-3B1C-6B4B-B15D-00954F12B5D9}" destId="{53FF4855-9415-AB4F-8041-DC2205FE044B}" srcOrd="0" destOrd="0" presId="urn:microsoft.com/office/officeart/2008/layout/LinedList"/>
    <dgm:cxn modelId="{226A79E2-04E3-7F47-8505-6D5418B2C305}" srcId="{70FD34D8-0F3D-E144-BF44-F02B0F3049B3}" destId="{2E2F5F13-3B1C-6B4B-B15D-00954F12B5D9}" srcOrd="0" destOrd="0" parTransId="{AFE92D61-0EDF-0A42-991A-8210A3F54CEF}" sibTransId="{80171DB9-911B-8C49-BC32-7B9F92A39BF3}"/>
    <dgm:cxn modelId="{ABC2D365-E426-7A40-99D8-1DC15976B324}" type="presParOf" srcId="{8968C504-6C44-2A4F-A591-7D78A874ACE5}" destId="{36A6839F-2A0A-FD40-BF46-6011A1B041F1}" srcOrd="0" destOrd="0" presId="urn:microsoft.com/office/officeart/2008/layout/LinedList"/>
    <dgm:cxn modelId="{1F0B1A08-C694-8941-BBF5-249699977145}" type="presParOf" srcId="{8968C504-6C44-2A4F-A591-7D78A874ACE5}" destId="{3045D621-2319-2E4C-BE39-8A4401A0D8EE}" srcOrd="1" destOrd="0" presId="urn:microsoft.com/office/officeart/2008/layout/LinedList"/>
    <dgm:cxn modelId="{26F7D916-C0BE-B749-80AC-9067DBEB9BDF}" type="presParOf" srcId="{3045D621-2319-2E4C-BE39-8A4401A0D8EE}" destId="{53FF4855-9415-AB4F-8041-DC2205FE044B}" srcOrd="0" destOrd="0" presId="urn:microsoft.com/office/officeart/2008/layout/LinedList"/>
    <dgm:cxn modelId="{47E9D966-1383-664C-9D22-98FFBF4FDD7E}" type="presParOf" srcId="{3045D621-2319-2E4C-BE39-8A4401A0D8EE}" destId="{5FDEADF1-D9CF-284C-9C6B-FC652C5C565F}" srcOrd="1" destOrd="0" presId="urn:microsoft.com/office/officeart/2008/layout/LinedList"/>
    <dgm:cxn modelId="{DA47E4D5-77E4-3E48-B1F3-6653B5FFFE86}" type="presParOf" srcId="{5FDEADF1-D9CF-284C-9C6B-FC652C5C565F}" destId="{B9B8DBB3-7E00-4D45-BF30-4F1946EE7377}" srcOrd="0" destOrd="0" presId="urn:microsoft.com/office/officeart/2008/layout/LinedList"/>
    <dgm:cxn modelId="{189AEBD8-FBAE-EA42-948F-7CC09CE7FE82}" type="presParOf" srcId="{5FDEADF1-D9CF-284C-9C6B-FC652C5C565F}" destId="{E77615FF-2D1D-F44E-87C5-7388B6945874}" srcOrd="1" destOrd="0" presId="urn:microsoft.com/office/officeart/2008/layout/LinedList"/>
    <dgm:cxn modelId="{B8534DF0-007D-4B40-8DEE-37D1D4DAA60B}" type="presParOf" srcId="{E77615FF-2D1D-F44E-87C5-7388B6945874}" destId="{60DC6120-0B81-EF44-99B6-482A18F92B32}" srcOrd="0" destOrd="0" presId="urn:microsoft.com/office/officeart/2008/layout/LinedList"/>
    <dgm:cxn modelId="{EEF450E2-08C0-CF43-A39B-FF00BF8BF268}" type="presParOf" srcId="{E77615FF-2D1D-F44E-87C5-7388B6945874}" destId="{BAADA5C0-6705-584C-9235-9EFB6652B1E5}" srcOrd="1" destOrd="0" presId="urn:microsoft.com/office/officeart/2008/layout/LinedList"/>
    <dgm:cxn modelId="{D8196959-F58F-5442-8BC2-B4E5B3885ABA}" type="presParOf" srcId="{E77615FF-2D1D-F44E-87C5-7388B6945874}" destId="{E03493DA-09A6-2F46-B148-28E6BD77311D}" srcOrd="2" destOrd="0" presId="urn:microsoft.com/office/officeart/2008/layout/LinedList"/>
    <dgm:cxn modelId="{5D70E391-79B8-F249-9D6D-D8BCD7C57353}" type="presParOf" srcId="{5FDEADF1-D9CF-284C-9C6B-FC652C5C565F}" destId="{40733938-BB4A-1442-88E5-DDEA6F787CD8}" srcOrd="2" destOrd="0" presId="urn:microsoft.com/office/officeart/2008/layout/LinedList"/>
    <dgm:cxn modelId="{776E219F-D595-1B45-9858-B3206644BF54}" type="presParOf" srcId="{5FDEADF1-D9CF-284C-9C6B-FC652C5C565F}" destId="{94CE5FB8-5B40-0149-AA68-11DD0DDFC2C8}" srcOrd="3" destOrd="0" presId="urn:microsoft.com/office/officeart/2008/layout/LinedList"/>
    <dgm:cxn modelId="{43ED554A-31EE-3A4A-BF95-9183FAD78D7A}" type="presParOf" srcId="{5FDEADF1-D9CF-284C-9C6B-FC652C5C565F}" destId="{2945B68A-C5C2-824D-9575-D228829B4DC9}" srcOrd="4" destOrd="0" presId="urn:microsoft.com/office/officeart/2008/layout/LinedList"/>
    <dgm:cxn modelId="{B77B71E8-C912-FB45-BD4C-2B9733C9122C}" type="presParOf" srcId="{2945B68A-C5C2-824D-9575-D228829B4DC9}" destId="{764B96CA-E3B6-D545-B7FF-9E41F5DEABA5}" srcOrd="0" destOrd="0" presId="urn:microsoft.com/office/officeart/2008/layout/LinedList"/>
    <dgm:cxn modelId="{BDABE98C-63B5-D746-B644-1F09D1EFD6D3}" type="presParOf" srcId="{2945B68A-C5C2-824D-9575-D228829B4DC9}" destId="{E881AE5B-2413-AD49-B8B4-F90530EBEE44}" srcOrd="1" destOrd="0" presId="urn:microsoft.com/office/officeart/2008/layout/LinedList"/>
    <dgm:cxn modelId="{7D86C03E-402B-C649-BF87-91A409030E5D}" type="presParOf" srcId="{2945B68A-C5C2-824D-9575-D228829B4DC9}" destId="{AD20A562-6C1B-654E-9D86-697923FC52E8}" srcOrd="2" destOrd="0" presId="urn:microsoft.com/office/officeart/2008/layout/LinedList"/>
    <dgm:cxn modelId="{5A26BAEA-B722-D74D-A9C1-1D2C6139F92E}" type="presParOf" srcId="{5FDEADF1-D9CF-284C-9C6B-FC652C5C565F}" destId="{303EABD4-ED1D-AB49-AF06-434A61A8383A}" srcOrd="5" destOrd="0" presId="urn:microsoft.com/office/officeart/2008/layout/LinedList"/>
    <dgm:cxn modelId="{C9D46B45-7DC3-2542-9B81-2A978B51FE08}" type="presParOf" srcId="{5FDEADF1-D9CF-284C-9C6B-FC652C5C565F}" destId="{7F6C5D68-3938-EF4C-8645-5DCC956EA15A}" srcOrd="6" destOrd="0" presId="urn:microsoft.com/office/officeart/2008/layout/LinedList"/>
    <dgm:cxn modelId="{BC61C76A-800F-5143-BB7F-BF5356503FA1}" type="presParOf" srcId="{5FDEADF1-D9CF-284C-9C6B-FC652C5C565F}" destId="{581A8B84-E4B7-6847-AD15-6C7EF93E996B}" srcOrd="7" destOrd="0" presId="urn:microsoft.com/office/officeart/2008/layout/LinedList"/>
    <dgm:cxn modelId="{D8997E2E-108C-B642-999B-572015ACBFB5}" type="presParOf" srcId="{581A8B84-E4B7-6847-AD15-6C7EF93E996B}" destId="{F4F5AF4F-5228-CE4F-82F3-69EE796491AD}" srcOrd="0" destOrd="0" presId="urn:microsoft.com/office/officeart/2008/layout/LinedList"/>
    <dgm:cxn modelId="{DE91C3DB-A370-E249-8915-9C617733FDD5}" type="presParOf" srcId="{581A8B84-E4B7-6847-AD15-6C7EF93E996B}" destId="{313CCBD1-7CF6-5D4E-8214-32964468AF93}" srcOrd="1" destOrd="0" presId="urn:microsoft.com/office/officeart/2008/layout/LinedList"/>
    <dgm:cxn modelId="{B2FABC36-3E8D-3748-ABFD-DC0F9E0904C9}" type="presParOf" srcId="{581A8B84-E4B7-6847-AD15-6C7EF93E996B}" destId="{B6F26BAC-5488-3A42-85C9-077E4AB352FA}" srcOrd="2" destOrd="0" presId="urn:microsoft.com/office/officeart/2008/layout/LinedList"/>
    <dgm:cxn modelId="{0C743973-D91C-D443-A656-22189D6F7959}" type="presParOf" srcId="{5FDEADF1-D9CF-284C-9C6B-FC652C5C565F}" destId="{5D0C8F34-B588-FE4F-A8B1-3D9B807B5CCD}" srcOrd="8" destOrd="0" presId="urn:microsoft.com/office/officeart/2008/layout/LinedList"/>
    <dgm:cxn modelId="{5EF2E70D-E015-0D46-89D8-5255197A2983}" type="presParOf" srcId="{5FDEADF1-D9CF-284C-9C6B-FC652C5C565F}" destId="{4FA259E9-49A9-3845-99A3-C36ACE1140B6}"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7CAD9-E2B5-784F-B36D-FFB880770983}">
      <dsp:nvSpPr>
        <dsp:cNvPr id="0" name=""/>
        <dsp:cNvSpPr/>
      </dsp:nvSpPr>
      <dsp:spPr>
        <a:xfrm rot="16200000">
          <a:off x="-1326122" y="1329006"/>
          <a:ext cx="4952874" cy="2294860"/>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chemeClr val="tx1"/>
              </a:solidFill>
              <a:latin typeface="American Typewriter" panose="02090604020004020304" pitchFamily="18" charset="77"/>
              <a:cs typeface="Consolas" panose="020B0609020204030204" pitchFamily="49" charset="0"/>
            </a:rPr>
            <a:t>CH1.</a:t>
          </a:r>
          <a:r>
            <a:rPr lang="vi-VN" sz="2400" kern="1200" dirty="0">
              <a:solidFill>
                <a:schemeClr val="tx1"/>
              </a:solidFill>
              <a:latin typeface="American Typewriter" panose="02090604020004020304" pitchFamily="18" charset="77"/>
              <a:cs typeface="Consolas" panose="020B0609020204030204" pitchFamily="49" charset="0"/>
            </a:rPr>
            <a:t> Vì sao phải tích hợp nội dung giáo dục Quyền con người trong nhà trường tiểu học và trong môn Tiếng Việt?</a:t>
          </a:r>
          <a:endParaRPr lang="en-US" sz="2400" kern="1200" dirty="0">
            <a:solidFill>
              <a:schemeClr val="tx1"/>
            </a:solidFill>
            <a:latin typeface="American Typewriter" panose="02090604020004020304" pitchFamily="18" charset="77"/>
            <a:cs typeface="Consolas" panose="020B0609020204030204" pitchFamily="49" charset="0"/>
          </a:endParaRPr>
        </a:p>
      </dsp:txBody>
      <dsp:txXfrm rot="5400000">
        <a:off x="2885" y="990574"/>
        <a:ext cx="2294860" cy="2971724"/>
      </dsp:txXfrm>
    </dsp:sp>
    <dsp:sp modelId="{B076501A-E174-6E47-872B-C34C8B6BE28D}">
      <dsp:nvSpPr>
        <dsp:cNvPr id="0" name=""/>
        <dsp:cNvSpPr/>
      </dsp:nvSpPr>
      <dsp:spPr>
        <a:xfrm rot="16200000">
          <a:off x="1275961" y="1230744"/>
          <a:ext cx="4952874" cy="2491384"/>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chemeClr val="tx1"/>
              </a:solidFill>
              <a:latin typeface="American Typewriter" panose="02090604020004020304" pitchFamily="18" charset="77"/>
              <a:cs typeface="Consolas" panose="020B0609020204030204" pitchFamily="49" charset="0"/>
            </a:rPr>
            <a:t>CH2. </a:t>
          </a:r>
          <a:r>
            <a:rPr lang="vi-VN" sz="2400" kern="1200" dirty="0">
              <a:solidFill>
                <a:schemeClr val="tx1"/>
              </a:solidFill>
              <a:latin typeface="American Typewriter" panose="02090604020004020304" pitchFamily="18" charset="77"/>
              <a:cs typeface="Consolas" panose="020B0609020204030204" pitchFamily="49" charset="0"/>
            </a:rPr>
            <a:t>Môn Tiếng Việt có những ưu thế gì đối với tích hợp nội dung giáo dục Quyền con người?</a:t>
          </a:r>
          <a:endParaRPr lang="en-US" sz="2400" kern="1200" dirty="0">
            <a:solidFill>
              <a:schemeClr val="tx1"/>
            </a:solidFill>
            <a:latin typeface="American Typewriter" panose="02090604020004020304" pitchFamily="18" charset="77"/>
            <a:cs typeface="Consolas" panose="020B0609020204030204" pitchFamily="49" charset="0"/>
          </a:endParaRPr>
        </a:p>
      </dsp:txBody>
      <dsp:txXfrm rot="5400000">
        <a:off x="2506706" y="990574"/>
        <a:ext cx="2491384" cy="2971724"/>
      </dsp:txXfrm>
    </dsp:sp>
    <dsp:sp modelId="{2CE9E813-F06A-4C45-8006-E1039C7F1F3A}">
      <dsp:nvSpPr>
        <dsp:cNvPr id="0" name=""/>
        <dsp:cNvSpPr/>
      </dsp:nvSpPr>
      <dsp:spPr>
        <a:xfrm rot="16200000">
          <a:off x="3978958" y="1229919"/>
          <a:ext cx="4952874" cy="2493035"/>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chemeClr val="tx1"/>
              </a:solidFill>
              <a:latin typeface="American Typewriter" panose="02090604020004020304" pitchFamily="18" charset="77"/>
              <a:cs typeface="Consolas" panose="020B0609020204030204" pitchFamily="49" charset="0"/>
            </a:rPr>
            <a:t>CH3. </a:t>
          </a:r>
          <a:r>
            <a:rPr lang="vi-VN" sz="2400" kern="1200" dirty="0">
              <a:solidFill>
                <a:schemeClr val="tx1"/>
              </a:solidFill>
              <a:latin typeface="American Typewriter" panose="02090604020004020304" pitchFamily="18" charset="77"/>
              <a:cs typeface="Consolas" panose="020B0609020204030204" pitchFamily="49" charset="0"/>
            </a:rPr>
            <a:t>Có những cách thức, mô hình nào thuận lợi cho việc tích hợp nội dung giáo dục Quyền con người trong môn Tiếng Việt?</a:t>
          </a:r>
          <a:endParaRPr lang="en-US" sz="2400" kern="1200" dirty="0">
            <a:solidFill>
              <a:schemeClr val="tx1"/>
            </a:solidFill>
            <a:latin typeface="American Typewriter" panose="02090604020004020304" pitchFamily="18" charset="77"/>
            <a:cs typeface="Consolas" panose="020B0609020204030204" pitchFamily="49" charset="0"/>
          </a:endParaRPr>
        </a:p>
      </dsp:txBody>
      <dsp:txXfrm rot="5400000">
        <a:off x="5208877" y="990575"/>
        <a:ext cx="2493035" cy="2971724"/>
      </dsp:txXfrm>
    </dsp:sp>
    <dsp:sp modelId="{7497B425-12C2-E440-8F7E-F0C11576F3C8}">
      <dsp:nvSpPr>
        <dsp:cNvPr id="0" name=""/>
        <dsp:cNvSpPr/>
      </dsp:nvSpPr>
      <dsp:spPr>
        <a:xfrm rot="16200000">
          <a:off x="7142869" y="738370"/>
          <a:ext cx="4952874" cy="3476132"/>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chemeClr val="tx1"/>
              </a:solidFill>
              <a:latin typeface="American Typewriter" panose="02090604020004020304" pitchFamily="18" charset="77"/>
              <a:cs typeface="Consolas" panose="020B0609020204030204" pitchFamily="49" charset="0"/>
            </a:rPr>
            <a:t>CH4. </a:t>
          </a:r>
          <a:r>
            <a:rPr lang="vi-VN" sz="2400" kern="1200" dirty="0">
              <a:solidFill>
                <a:schemeClr val="tx1"/>
              </a:solidFill>
              <a:latin typeface="American Typewriter" panose="02090604020004020304" pitchFamily="18" charset="77"/>
              <a:cs typeface="Consolas" panose="020B0609020204030204" pitchFamily="49" charset="0"/>
            </a:rPr>
            <a:t>Tổ chức dạy học Tiếng Việt gắn với mục tiêu tích hợp nội dung giáo dục Quyền con người như thế nào để đảm bảo hiệu quả?</a:t>
          </a:r>
          <a:endParaRPr lang="en-US" sz="2400" kern="1200" dirty="0">
            <a:solidFill>
              <a:schemeClr val="tx1"/>
            </a:solidFill>
            <a:latin typeface="American Typewriter" panose="02090604020004020304" pitchFamily="18" charset="77"/>
            <a:cs typeface="Consolas" panose="020B0609020204030204" pitchFamily="49" charset="0"/>
          </a:endParaRPr>
        </a:p>
      </dsp:txBody>
      <dsp:txXfrm rot="5400000">
        <a:off x="7881240" y="990574"/>
        <a:ext cx="3476132" cy="2971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6839F-2A0A-FD40-BF46-6011A1B041F1}">
      <dsp:nvSpPr>
        <dsp:cNvPr id="0" name=""/>
        <dsp:cNvSpPr/>
      </dsp:nvSpPr>
      <dsp:spPr>
        <a:xfrm>
          <a:off x="0" y="3181"/>
          <a:ext cx="11577234"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3FF4855-9415-AB4F-8041-DC2205FE044B}">
      <dsp:nvSpPr>
        <dsp:cNvPr id="0" name=""/>
        <dsp:cNvSpPr/>
      </dsp:nvSpPr>
      <dsp:spPr>
        <a:xfrm>
          <a:off x="0" y="3181"/>
          <a:ext cx="2701423" cy="6509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120000"/>
            </a:lnSpc>
            <a:spcBef>
              <a:spcPct val="0"/>
            </a:spcBef>
            <a:spcAft>
              <a:spcPts val="0"/>
            </a:spcAft>
            <a:buNone/>
          </a:pPr>
          <a:r>
            <a:rPr lang="vi-VN" sz="2400" b="1" kern="1200" dirty="0">
              <a:solidFill>
                <a:srgbClr val="000000"/>
              </a:solidFill>
              <a:effectLst/>
              <a:latin typeface="American Typewriter" panose="02090604020004020304" pitchFamily="18" charset="77"/>
              <a:ea typeface="Calibri" panose="020F0502020204030204" pitchFamily="34" charset="0"/>
              <a:cs typeface="Consolas" panose="020B0609020204030204" pitchFamily="49" charset="0"/>
            </a:rPr>
            <a:t>1.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Ý</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nghĩa</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của</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dung GD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trong</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môn</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Việt</a:t>
          </a:r>
          <a:endParaRPr lang="en-US" sz="2400" b="0" kern="1200" dirty="0">
            <a:solidFill>
              <a:srgbClr val="0432FF"/>
            </a:solidFill>
            <a:latin typeface="American Typewriter" panose="02090604020004020304" pitchFamily="18" charset="77"/>
            <a:cs typeface="Consolas" panose="020B0609020204030204" pitchFamily="49" charset="0"/>
          </a:endParaRPr>
        </a:p>
      </dsp:txBody>
      <dsp:txXfrm>
        <a:off x="0" y="3181"/>
        <a:ext cx="2701423" cy="6509838"/>
      </dsp:txXfrm>
    </dsp:sp>
    <dsp:sp modelId="{BAADA5C0-6705-584C-9235-9EFB6652B1E5}">
      <dsp:nvSpPr>
        <dsp:cNvPr id="0" name=""/>
        <dsp:cNvSpPr/>
      </dsp:nvSpPr>
      <dsp:spPr>
        <a:xfrm>
          <a:off x="2861685" y="188178"/>
          <a:ext cx="8386993" cy="1796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kern="1200" dirty="0">
              <a:solidFill>
                <a:srgbClr val="0432FF"/>
              </a:solidFill>
              <a:latin typeface="Consolas" panose="020B0609020204030204" pitchFamily="49" charset="0"/>
              <a:cs typeface="Consolas" panose="020B0609020204030204" pitchFamily="49" charset="0"/>
            </a:rPr>
            <a:t>1.1.</a:t>
          </a:r>
          <a:r>
            <a:rPr lang="vi-VN" sz="2400" kern="1200" dirty="0">
              <a:latin typeface="Consolas" panose="020B0609020204030204" pitchFamily="49" charset="0"/>
              <a:cs typeface="Consolas" panose="020B0609020204030204" pitchFamily="49" charset="0"/>
            </a:rPr>
            <a:t> Giáo dục Quyền con người đảm bảo tính nhân văn và các quyền của người dạy, người học; hướng đến thực hiện mục tiêu về phát triển phẩm chất, năng lực người học trong bối cảnh hiện nay.</a:t>
          </a:r>
          <a:endParaRPr lang="en-US" sz="2400" kern="1200" dirty="0">
            <a:solidFill>
              <a:schemeClr val="tx1"/>
            </a:solidFill>
            <a:latin typeface="Consolas" panose="020B0609020204030204" pitchFamily="49" charset="0"/>
            <a:cs typeface="Consolas" panose="020B0609020204030204" pitchFamily="49" charset="0"/>
          </a:endParaRPr>
        </a:p>
      </dsp:txBody>
      <dsp:txXfrm>
        <a:off x="2861685" y="188178"/>
        <a:ext cx="8386993" cy="1796684"/>
      </dsp:txXfrm>
    </dsp:sp>
    <dsp:sp modelId="{40733938-BB4A-1442-88E5-DDEA6F787CD8}">
      <dsp:nvSpPr>
        <dsp:cNvPr id="0" name=""/>
        <dsp:cNvSpPr/>
      </dsp:nvSpPr>
      <dsp:spPr>
        <a:xfrm>
          <a:off x="2727920" y="2226371"/>
          <a:ext cx="85472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881AE5B-2413-AD49-B8B4-F90530EBEE44}">
      <dsp:nvSpPr>
        <dsp:cNvPr id="0" name=""/>
        <dsp:cNvSpPr/>
      </dsp:nvSpPr>
      <dsp:spPr>
        <a:xfrm>
          <a:off x="2804485" y="2234534"/>
          <a:ext cx="8707628" cy="109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kern="1200" dirty="0">
              <a:solidFill>
                <a:srgbClr val="0432FF"/>
              </a:solidFill>
              <a:latin typeface="Consolas" panose="020B0609020204030204" pitchFamily="49" charset="0"/>
              <a:cs typeface="Consolas" panose="020B0609020204030204" pitchFamily="49" charset="0"/>
            </a:rPr>
            <a:t>1.2.</a:t>
          </a:r>
          <a:r>
            <a:rPr lang="vi-VN" sz="2400" b="1" kern="1200" dirty="0">
              <a:solidFill>
                <a:schemeClr val="tx1"/>
              </a:solidFill>
              <a:latin typeface="Consolas" panose="020B0609020204030204" pitchFamily="49" charset="0"/>
              <a:cs typeface="Consolas" panose="020B0609020204030204" pitchFamily="49" charset="0"/>
            </a:rPr>
            <a:t> </a:t>
          </a:r>
          <a:r>
            <a:rPr lang="vi-VN" sz="2400" b="0" kern="1200" dirty="0">
              <a:solidFill>
                <a:schemeClr val="tx1"/>
              </a:solidFill>
              <a:latin typeface="Consolas" panose="020B0609020204030204" pitchFamily="49" charset="0"/>
              <a:cs typeface="Consolas" panose="020B0609020204030204" pitchFamily="49" charset="0"/>
            </a:rPr>
            <a:t>Đảm bảo các nguyên tắc và phương pháp dạy học tích hợp </a:t>
          </a:r>
        </a:p>
        <a:p>
          <a:pPr marL="0" lvl="0" indent="0" algn="just" defTabSz="1066800">
            <a:lnSpc>
              <a:spcPct val="90000"/>
            </a:lnSpc>
            <a:spcBef>
              <a:spcPct val="0"/>
            </a:spcBef>
            <a:spcAft>
              <a:spcPct val="35000"/>
            </a:spcAft>
            <a:buNone/>
          </a:pPr>
          <a:endParaRPr lang="vi-VN" sz="2400" b="0" kern="1200" dirty="0">
            <a:solidFill>
              <a:schemeClr val="tx1"/>
            </a:solidFill>
            <a:latin typeface="Consolas" panose="020B0609020204030204" pitchFamily="49" charset="0"/>
            <a:cs typeface="Consolas" panose="020B0609020204030204" pitchFamily="49" charset="0"/>
          </a:endParaRPr>
        </a:p>
      </dsp:txBody>
      <dsp:txXfrm>
        <a:off x="2804485" y="2234534"/>
        <a:ext cx="8707628" cy="1093476"/>
      </dsp:txXfrm>
    </dsp:sp>
    <dsp:sp modelId="{303EABD4-ED1D-AB49-AF06-434A61A8383A}">
      <dsp:nvSpPr>
        <dsp:cNvPr id="0" name=""/>
        <dsp:cNvSpPr/>
      </dsp:nvSpPr>
      <dsp:spPr>
        <a:xfrm>
          <a:off x="2701423" y="3263336"/>
          <a:ext cx="85472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13CCBD1-7CF6-5D4E-8214-32964468AF93}">
      <dsp:nvSpPr>
        <dsp:cNvPr id="0" name=""/>
        <dsp:cNvSpPr/>
      </dsp:nvSpPr>
      <dsp:spPr>
        <a:xfrm>
          <a:off x="2861685" y="3448332"/>
          <a:ext cx="8386993" cy="2869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i="0" kern="1200" dirty="0">
              <a:solidFill>
                <a:srgbClr val="0432FF"/>
              </a:solidFill>
              <a:latin typeface="Consolas" panose="020B0609020204030204" pitchFamily="49" charset="0"/>
              <a:cs typeface="Consolas" panose="020B0609020204030204" pitchFamily="49" charset="0"/>
            </a:rPr>
            <a:t>1.</a:t>
          </a:r>
          <a:r>
            <a:rPr lang="en-US" sz="2400" b="1" i="0" kern="1200" dirty="0">
              <a:solidFill>
                <a:srgbClr val="0432FF"/>
              </a:solidFill>
              <a:latin typeface="Consolas" panose="020B0609020204030204" pitchFamily="49" charset="0"/>
              <a:cs typeface="Consolas" panose="020B0609020204030204" pitchFamily="49" charset="0"/>
            </a:rPr>
            <a:t>3.</a:t>
          </a:r>
          <a:r>
            <a:rPr lang="en-US" sz="2400" b="0" i="0" kern="1200" dirty="0">
              <a:latin typeface="Consolas" panose="020B0609020204030204" pitchFamily="49" charset="0"/>
              <a:cs typeface="Consolas" panose="020B0609020204030204" pitchFamily="49" charset="0"/>
            </a:rPr>
            <a:t> </a:t>
          </a:r>
          <a:r>
            <a:rPr lang="vi-VN" sz="2400" b="0" i="0" kern="1200" dirty="0">
              <a:latin typeface="Consolas" panose="020B0609020204030204" pitchFamily="49" charset="0"/>
              <a:cs typeface="Consolas" panose="020B0609020204030204" pitchFamily="49" charset="0"/>
            </a:rPr>
            <a:t>Khai thác tối đa tính thẩm mĩ, nhân văn của ngữ liệu dạy học môn Tiếng Việt trong các bộ sách giáo khoa </a:t>
          </a:r>
          <a:endParaRPr lang="en-US" sz="2400" b="0" i="0" kern="1200" dirty="0">
            <a:latin typeface="Consolas" panose="020B0609020204030204" pitchFamily="49" charset="0"/>
            <a:cs typeface="Consolas" panose="020B0609020204030204" pitchFamily="49" charset="0"/>
          </a:endParaRPr>
        </a:p>
      </dsp:txBody>
      <dsp:txXfrm>
        <a:off x="2861685" y="3448332"/>
        <a:ext cx="8386993" cy="2869404"/>
      </dsp:txXfrm>
    </dsp:sp>
    <dsp:sp modelId="{5D0C8F34-B588-FE4F-A8B1-3D9B807B5CCD}">
      <dsp:nvSpPr>
        <dsp:cNvPr id="0" name=""/>
        <dsp:cNvSpPr/>
      </dsp:nvSpPr>
      <dsp:spPr>
        <a:xfrm>
          <a:off x="2701423" y="6317737"/>
          <a:ext cx="85472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6839F-2A0A-FD40-BF46-6011A1B041F1}">
      <dsp:nvSpPr>
        <dsp:cNvPr id="0" name=""/>
        <dsp:cNvSpPr/>
      </dsp:nvSpPr>
      <dsp:spPr>
        <a:xfrm>
          <a:off x="0" y="424"/>
          <a:ext cx="11577234"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3FF4855-9415-AB4F-8041-DC2205FE044B}">
      <dsp:nvSpPr>
        <dsp:cNvPr id="0" name=""/>
        <dsp:cNvSpPr/>
      </dsp:nvSpPr>
      <dsp:spPr>
        <a:xfrm>
          <a:off x="0" y="424"/>
          <a:ext cx="2701423" cy="4689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120000"/>
            </a:lnSpc>
            <a:spcBef>
              <a:spcPct val="0"/>
            </a:spcBef>
            <a:spcAft>
              <a:spcPts val="0"/>
            </a:spcAft>
            <a:buNone/>
          </a:pPr>
          <a:r>
            <a:rPr lang="vi-VN" sz="2400" b="1" kern="1200" dirty="0">
              <a:solidFill>
                <a:srgbClr val="000000"/>
              </a:solidFill>
              <a:effectLst/>
              <a:latin typeface="American Typewriter" panose="02090604020004020304" pitchFamily="18" charset="77"/>
              <a:ea typeface="Calibri" panose="020F0502020204030204" pitchFamily="34" charset="0"/>
              <a:cs typeface="Consolas" panose="020B0609020204030204" pitchFamily="49" charset="0"/>
            </a:rPr>
            <a:t>2.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Môn</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Việt</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với</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dung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giáo</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dục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endParaRPr lang="en-US" sz="2400" b="0" kern="1200" dirty="0">
            <a:solidFill>
              <a:srgbClr val="0432FF"/>
            </a:solidFill>
            <a:latin typeface="American Typewriter" panose="02090604020004020304" pitchFamily="18" charset="77"/>
            <a:cs typeface="Consolas" panose="020B0609020204030204" pitchFamily="49" charset="0"/>
          </a:endParaRPr>
        </a:p>
      </dsp:txBody>
      <dsp:txXfrm>
        <a:off x="0" y="424"/>
        <a:ext cx="2701423" cy="4689883"/>
      </dsp:txXfrm>
    </dsp:sp>
    <dsp:sp modelId="{BAADA5C0-6705-584C-9235-9EFB6652B1E5}">
      <dsp:nvSpPr>
        <dsp:cNvPr id="0" name=""/>
        <dsp:cNvSpPr/>
      </dsp:nvSpPr>
      <dsp:spPr>
        <a:xfrm>
          <a:off x="2861685" y="108167"/>
          <a:ext cx="8386993" cy="104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kern="1200" dirty="0">
              <a:solidFill>
                <a:srgbClr val="0432FF"/>
              </a:solidFill>
              <a:latin typeface="American Typewriter" panose="02090604020004020304" pitchFamily="18" charset="77"/>
              <a:cs typeface="Consolas" panose="020B0609020204030204" pitchFamily="49" charset="0"/>
            </a:rPr>
            <a:t>2.1.</a:t>
          </a:r>
          <a:r>
            <a:rPr lang="vi-VN" sz="2400" kern="1200" dirty="0">
              <a:latin typeface="American Typewriter" panose="02090604020004020304" pitchFamily="18" charset="77"/>
              <a:cs typeface="Consolas" panose="020B0609020204030204" pitchFamily="49" charset="0"/>
            </a:rPr>
            <a:t> Chương trình Giáo dục phổ thông môn Ngữ văn, cấp tiểu học xác định rõ các mục tiêu phát triển phẩm chất, năng lực người học phù hợp với tiêu chí tích hợp</a:t>
          </a:r>
          <a:endParaRPr lang="en-US" sz="2400" kern="1200" dirty="0">
            <a:solidFill>
              <a:schemeClr val="tx1"/>
            </a:solidFill>
            <a:latin typeface="American Typewriter" panose="02090604020004020304" pitchFamily="18" charset="77"/>
            <a:cs typeface="Consolas" panose="020B0609020204030204" pitchFamily="49" charset="0"/>
          </a:endParaRPr>
        </a:p>
      </dsp:txBody>
      <dsp:txXfrm>
        <a:off x="2861685" y="108167"/>
        <a:ext cx="8386993" cy="1046406"/>
      </dsp:txXfrm>
    </dsp:sp>
    <dsp:sp modelId="{40733938-BB4A-1442-88E5-DDEA6F787CD8}">
      <dsp:nvSpPr>
        <dsp:cNvPr id="0" name=""/>
        <dsp:cNvSpPr/>
      </dsp:nvSpPr>
      <dsp:spPr>
        <a:xfrm>
          <a:off x="2754416" y="94962"/>
          <a:ext cx="85472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881AE5B-2413-AD49-B8B4-F90530EBEE44}">
      <dsp:nvSpPr>
        <dsp:cNvPr id="0" name=""/>
        <dsp:cNvSpPr/>
      </dsp:nvSpPr>
      <dsp:spPr>
        <a:xfrm>
          <a:off x="2869568" y="1816443"/>
          <a:ext cx="8707628" cy="1606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kern="1200" dirty="0">
              <a:solidFill>
                <a:srgbClr val="0432FF"/>
              </a:solidFill>
              <a:latin typeface="American Typewriter" panose="02090604020004020304" pitchFamily="18" charset="77"/>
              <a:cs typeface="Consolas" panose="020B0609020204030204" pitchFamily="49" charset="0"/>
            </a:rPr>
            <a:t>2.2.</a:t>
          </a:r>
          <a:r>
            <a:rPr lang="vi-VN" sz="2400" b="1" kern="1200" dirty="0">
              <a:solidFill>
                <a:schemeClr val="tx1"/>
              </a:solidFill>
              <a:latin typeface="American Typewriter" panose="02090604020004020304" pitchFamily="18" charset="77"/>
              <a:cs typeface="Consolas" panose="020B0609020204030204" pitchFamily="49" charset="0"/>
            </a:rPr>
            <a:t> </a:t>
          </a:r>
          <a:r>
            <a:rPr lang="vi-VN" sz="2400" b="0" kern="1200" dirty="0">
              <a:solidFill>
                <a:schemeClr val="tx1"/>
              </a:solidFill>
              <a:latin typeface="American Typewriter" panose="02090604020004020304" pitchFamily="18" charset="77"/>
              <a:cs typeface="Consolas" panose="020B0609020204030204" pitchFamily="49" charset="0"/>
            </a:rPr>
            <a:t>Các hoạt động đọc, viết, nói và nghe gắn với những vấn đề thường nhật, gần gũi với suy nghĩ, cảm xúc người học, thuận lợi cho tích hợp </a:t>
          </a:r>
        </a:p>
      </dsp:txBody>
      <dsp:txXfrm>
        <a:off x="2869568" y="1816443"/>
        <a:ext cx="8707628" cy="1606845"/>
      </dsp:txXfrm>
    </dsp:sp>
    <dsp:sp modelId="{303EABD4-ED1D-AB49-AF06-434A61A8383A}">
      <dsp:nvSpPr>
        <dsp:cNvPr id="0" name=""/>
        <dsp:cNvSpPr/>
      </dsp:nvSpPr>
      <dsp:spPr>
        <a:xfrm>
          <a:off x="2855872" y="1654222"/>
          <a:ext cx="85472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13CCBD1-7CF6-5D4E-8214-32964468AF93}">
      <dsp:nvSpPr>
        <dsp:cNvPr id="0" name=""/>
        <dsp:cNvSpPr/>
      </dsp:nvSpPr>
      <dsp:spPr>
        <a:xfrm>
          <a:off x="3016089" y="3220214"/>
          <a:ext cx="8386993" cy="160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i="0" kern="1200" dirty="0">
              <a:solidFill>
                <a:srgbClr val="0432FF"/>
              </a:solidFill>
              <a:latin typeface="American Typewriter" panose="02090604020004020304" pitchFamily="18" charset="77"/>
              <a:cs typeface="Consolas" panose="020B0609020204030204" pitchFamily="49" charset="0"/>
            </a:rPr>
            <a:t>2.</a:t>
          </a:r>
          <a:r>
            <a:rPr lang="en-US" sz="2400" b="1" i="0" kern="1200" dirty="0">
              <a:solidFill>
                <a:srgbClr val="0432FF"/>
              </a:solidFill>
              <a:latin typeface="American Typewriter" panose="02090604020004020304" pitchFamily="18" charset="77"/>
              <a:cs typeface="Consolas" panose="020B0609020204030204" pitchFamily="49" charset="0"/>
            </a:rPr>
            <a:t>3.</a:t>
          </a:r>
          <a:r>
            <a:rPr lang="en-US" sz="2400" b="0" i="0" kern="1200" dirty="0">
              <a:latin typeface="American Typewriter" panose="02090604020004020304" pitchFamily="18" charset="77"/>
              <a:cs typeface="Consolas" panose="020B0609020204030204" pitchFamily="49" charset="0"/>
            </a:rPr>
            <a:t> </a:t>
          </a:r>
          <a:r>
            <a:rPr lang="vi-VN" sz="2400" b="0" i="0" kern="1200" dirty="0">
              <a:latin typeface="American Typewriter" panose="02090604020004020304" pitchFamily="18" charset="77"/>
              <a:cs typeface="Consolas" panose="020B0609020204030204" pitchFamily="49" charset="0"/>
            </a:rPr>
            <a:t>Một số mạch kiến thức tiếng Việt, văn học có giá trị bổ trợ cho tích hợp nội dung Quyền con người</a:t>
          </a:r>
          <a:endParaRPr lang="en-US" sz="2400" b="0" i="0" kern="1200" dirty="0">
            <a:latin typeface="American Typewriter" panose="02090604020004020304" pitchFamily="18" charset="77"/>
            <a:cs typeface="Consolas" panose="020B0609020204030204" pitchFamily="49" charset="0"/>
          </a:endParaRPr>
        </a:p>
      </dsp:txBody>
      <dsp:txXfrm>
        <a:off x="3016089" y="3220214"/>
        <a:ext cx="8386993" cy="1601027"/>
      </dsp:txXfrm>
    </dsp:sp>
    <dsp:sp modelId="{5D0C8F34-B588-FE4F-A8B1-3D9B807B5CCD}">
      <dsp:nvSpPr>
        <dsp:cNvPr id="0" name=""/>
        <dsp:cNvSpPr/>
      </dsp:nvSpPr>
      <dsp:spPr>
        <a:xfrm>
          <a:off x="2855872" y="3220862"/>
          <a:ext cx="85472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231926F4-5F64-A44F-89F6-A89D704BA0C8}">
      <dsp:nvSpPr>
        <dsp:cNvPr id="0" name=""/>
        <dsp:cNvSpPr/>
      </dsp:nvSpPr>
      <dsp:spPr>
        <a:xfrm flipV="1">
          <a:off x="2855524" y="4452838"/>
          <a:ext cx="8721709" cy="75768"/>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ACF7323-C0FE-D14B-BC3F-5A04CBDAB464}">
      <dsp:nvSpPr>
        <dsp:cNvPr id="0" name=""/>
        <dsp:cNvSpPr/>
      </dsp:nvSpPr>
      <dsp:spPr>
        <a:xfrm>
          <a:off x="2543703" y="4766500"/>
          <a:ext cx="9033530" cy="1749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a:lnSpc>
              <a:spcPct val="90000"/>
            </a:lnSpc>
            <a:spcBef>
              <a:spcPct val="0"/>
            </a:spcBef>
            <a:spcAft>
              <a:spcPts val="0"/>
            </a:spcAft>
            <a:buNone/>
          </a:pPr>
          <a:r>
            <a:rPr lang="en-US" sz="2400" kern="1200" dirty="0">
              <a:latin typeface="American Typewriter" panose="02090604020004020304" pitchFamily="18" charset="77"/>
            </a:rPr>
            <a:t> </a:t>
          </a:r>
          <a:r>
            <a:rPr lang="en-US" sz="2400" b="1" kern="1200" dirty="0">
              <a:solidFill>
                <a:srgbClr val="0432FF"/>
              </a:solidFill>
              <a:latin typeface="American Typewriter" panose="02090604020004020304" pitchFamily="18" charset="77"/>
            </a:rPr>
            <a:t>2.4. </a:t>
          </a:r>
          <a:r>
            <a:rPr lang="en-US" sz="2400" kern="1200" dirty="0" err="1">
              <a:latin typeface="American Typewriter" panose="02090604020004020304" pitchFamily="18" charset="77"/>
            </a:rPr>
            <a:t>Ngữ</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liệu</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dạy</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học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đa</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dạng</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sinh</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động</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đặt</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ra</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nhiều</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vấn</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đề</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có</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tính</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nhân</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văn</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và</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thời</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sự</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như</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kiến</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tạo</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không</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gian</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vui</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chơi</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học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tập</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tích</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cực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cho</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trẻ</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đảm</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bảo</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quyền</a:t>
          </a:r>
          <a:r>
            <a:rPr lang="en-US" sz="2400" kern="1200" dirty="0">
              <a:latin typeface="American Typewriter" panose="02090604020004020304" pitchFamily="18" charset="77"/>
            </a:rPr>
            <a:t> </a:t>
          </a:r>
        </a:p>
        <a:p>
          <a:pPr marL="0" lvl="0" indent="0" algn="r" defTabSz="1066800">
            <a:lnSpc>
              <a:spcPct val="90000"/>
            </a:lnSpc>
            <a:spcBef>
              <a:spcPct val="0"/>
            </a:spcBef>
            <a:spcAft>
              <a:spcPts val="0"/>
            </a:spcAft>
            <a:buNone/>
          </a:pPr>
          <a:r>
            <a:rPr lang="en-US" sz="2400" kern="1200" dirty="0" err="1">
              <a:latin typeface="American Typewriter" panose="02090604020004020304" pitchFamily="18" charset="77"/>
            </a:rPr>
            <a:t>được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chăm</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sóc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yêu</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thương</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quyền</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được</a:t>
          </a:r>
          <a:r>
            <a:rPr lang="en-US" sz="2400" kern="1200" dirty="0">
              <a:latin typeface="American Typewriter" panose="02090604020004020304" pitchFamily="18" charset="77"/>
            </a:rPr>
            <a:t> chia </a:t>
          </a:r>
          <a:r>
            <a:rPr lang="en-US" sz="2400" kern="1200" dirty="0" err="1">
              <a:latin typeface="American Typewriter" panose="02090604020004020304" pitchFamily="18" charset="77"/>
            </a:rPr>
            <a:t>sẻ</a:t>
          </a:r>
          <a:r>
            <a:rPr lang="en-US" sz="2400" kern="1200" dirty="0">
              <a:latin typeface="American Typewriter" panose="02090604020004020304" pitchFamily="18" charset="77"/>
            </a:rPr>
            <a:t>...</a:t>
          </a:r>
        </a:p>
      </dsp:txBody>
      <dsp:txXfrm>
        <a:off x="2543703" y="4766500"/>
        <a:ext cx="9033530" cy="1749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6839F-2A0A-FD40-BF46-6011A1B041F1}">
      <dsp:nvSpPr>
        <dsp:cNvPr id="0" name=""/>
        <dsp:cNvSpPr/>
      </dsp:nvSpPr>
      <dsp:spPr>
        <a:xfrm>
          <a:off x="0" y="424"/>
          <a:ext cx="11577234"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3FF4855-9415-AB4F-8041-DC2205FE044B}">
      <dsp:nvSpPr>
        <dsp:cNvPr id="0" name=""/>
        <dsp:cNvSpPr/>
      </dsp:nvSpPr>
      <dsp:spPr>
        <a:xfrm>
          <a:off x="0" y="424"/>
          <a:ext cx="2701423" cy="4689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120000"/>
            </a:lnSpc>
            <a:spcBef>
              <a:spcPct val="0"/>
            </a:spcBef>
            <a:spcAft>
              <a:spcPts val="0"/>
            </a:spcAft>
            <a:buNone/>
          </a:pPr>
          <a:r>
            <a:rPr lang="vi-VN" sz="2400" b="1" kern="1200" dirty="0">
              <a:solidFill>
                <a:srgbClr val="000000"/>
              </a:solidFill>
              <a:effectLst/>
              <a:latin typeface="American Typewriter" panose="02090604020004020304" pitchFamily="18" charset="77"/>
              <a:ea typeface="Calibri" panose="020F0502020204030204" pitchFamily="34" charset="0"/>
              <a:cs typeface="Consolas" panose="020B0609020204030204" pitchFamily="49" charset="0"/>
            </a:rPr>
            <a:t>3.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Nguyên</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tắc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và</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cách</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thức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dung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giáo</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dục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trong</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dạy</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học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Việt</a:t>
          </a:r>
          <a:endParaRPr lang="en-US" sz="2400" b="0" kern="1200" dirty="0">
            <a:solidFill>
              <a:srgbClr val="0432FF"/>
            </a:solidFill>
            <a:latin typeface="American Typewriter" panose="02090604020004020304" pitchFamily="18" charset="77"/>
            <a:cs typeface="Consolas" panose="020B0609020204030204" pitchFamily="49" charset="0"/>
          </a:endParaRPr>
        </a:p>
      </dsp:txBody>
      <dsp:txXfrm>
        <a:off x="0" y="424"/>
        <a:ext cx="2701423" cy="4689883"/>
      </dsp:txXfrm>
    </dsp:sp>
    <dsp:sp modelId="{BAADA5C0-6705-584C-9235-9EFB6652B1E5}">
      <dsp:nvSpPr>
        <dsp:cNvPr id="0" name=""/>
        <dsp:cNvSpPr/>
      </dsp:nvSpPr>
      <dsp:spPr>
        <a:xfrm>
          <a:off x="2861685" y="108167"/>
          <a:ext cx="8386993" cy="104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kern="1200" dirty="0">
              <a:solidFill>
                <a:srgbClr val="0432FF"/>
              </a:solidFill>
              <a:latin typeface="American Typewriter" panose="02090604020004020304" pitchFamily="18" charset="77"/>
              <a:cs typeface="Consolas" panose="020B0609020204030204" pitchFamily="49" charset="0"/>
            </a:rPr>
            <a:t>3.1.</a:t>
          </a:r>
          <a:r>
            <a:rPr lang="vi-VN" sz="2400" kern="1200" dirty="0">
              <a:latin typeface="American Typewriter" panose="02090604020004020304" pitchFamily="18" charset="77"/>
              <a:cs typeface="Consolas" panose="020B0609020204030204" pitchFamily="49" charset="0"/>
            </a:rPr>
            <a:t> Quy trình: Xác định mục tiêu - Lựa chọn điểm nhấn tích hợp – Đề xuất nội dung tích hợp - Thực hành tích hợp – Đánh giá và điều chỉnh</a:t>
          </a:r>
          <a:endParaRPr lang="en-US" sz="2400" kern="1200" dirty="0">
            <a:solidFill>
              <a:schemeClr val="tx1"/>
            </a:solidFill>
            <a:latin typeface="American Typewriter" panose="02090604020004020304" pitchFamily="18" charset="77"/>
            <a:cs typeface="Consolas" panose="020B0609020204030204" pitchFamily="49" charset="0"/>
          </a:endParaRPr>
        </a:p>
      </dsp:txBody>
      <dsp:txXfrm>
        <a:off x="2861685" y="108167"/>
        <a:ext cx="8386993" cy="1046406"/>
      </dsp:txXfrm>
    </dsp:sp>
    <dsp:sp modelId="{40733938-BB4A-1442-88E5-DDEA6F787CD8}">
      <dsp:nvSpPr>
        <dsp:cNvPr id="0" name=""/>
        <dsp:cNvSpPr/>
      </dsp:nvSpPr>
      <dsp:spPr>
        <a:xfrm>
          <a:off x="2754416" y="94962"/>
          <a:ext cx="85472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881AE5B-2413-AD49-B8B4-F90530EBEE44}">
      <dsp:nvSpPr>
        <dsp:cNvPr id="0" name=""/>
        <dsp:cNvSpPr/>
      </dsp:nvSpPr>
      <dsp:spPr>
        <a:xfrm>
          <a:off x="2869568" y="1816443"/>
          <a:ext cx="8707628" cy="1606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kern="1200" dirty="0">
              <a:solidFill>
                <a:srgbClr val="0432FF"/>
              </a:solidFill>
              <a:latin typeface="American Typewriter" panose="02090604020004020304" pitchFamily="18" charset="77"/>
              <a:cs typeface="Consolas" panose="020B0609020204030204" pitchFamily="49" charset="0"/>
            </a:rPr>
            <a:t>3.2.</a:t>
          </a:r>
          <a:r>
            <a:rPr lang="vi-VN" sz="2400" b="1" kern="1200" dirty="0">
              <a:solidFill>
                <a:schemeClr val="tx1"/>
              </a:solidFill>
              <a:latin typeface="American Typewriter" panose="02090604020004020304" pitchFamily="18" charset="77"/>
              <a:cs typeface="Consolas" panose="020B0609020204030204" pitchFamily="49" charset="0"/>
            </a:rPr>
            <a:t> </a:t>
          </a:r>
          <a:r>
            <a:rPr lang="vi-VN" sz="2400" b="0" kern="1200" dirty="0">
              <a:solidFill>
                <a:schemeClr val="tx1"/>
              </a:solidFill>
              <a:latin typeface="American Typewriter" panose="02090604020004020304" pitchFamily="18" charset="77"/>
              <a:cs typeface="Consolas" panose="020B0609020204030204" pitchFamily="49" charset="0"/>
            </a:rPr>
            <a:t>Lưu ý các dạng thức/phương thức tích hợp: </a:t>
          </a:r>
          <a:r>
            <a:rPr lang="vi-VN" sz="2400" b="1" kern="1200" dirty="0">
              <a:solidFill>
                <a:schemeClr val="tx1"/>
              </a:solidFill>
              <a:latin typeface="American Typewriter" panose="02090604020004020304" pitchFamily="18" charset="77"/>
              <a:cs typeface="Consolas" panose="020B0609020204030204" pitchFamily="49" charset="0"/>
            </a:rPr>
            <a:t>TC1:</a:t>
          </a:r>
          <a:r>
            <a:rPr lang="vi-VN" sz="2400" b="0" kern="1200" dirty="0">
              <a:solidFill>
                <a:schemeClr val="tx1"/>
              </a:solidFill>
              <a:latin typeface="American Typewriter" panose="02090604020004020304" pitchFamily="18" charset="77"/>
              <a:cs typeface="Consolas" panose="020B0609020204030204" pitchFamily="49" charset="0"/>
            </a:rPr>
            <a:t> i) Toàn phần; </a:t>
          </a:r>
          <a:r>
            <a:rPr lang="vi-VN" sz="2400" b="0" kern="1200" dirty="0">
              <a:solidFill>
                <a:srgbClr val="C00000"/>
              </a:solidFill>
              <a:latin typeface="American Typewriter" panose="02090604020004020304" pitchFamily="18" charset="77"/>
              <a:cs typeface="Consolas" panose="020B0609020204030204" pitchFamily="49" charset="0"/>
            </a:rPr>
            <a:t>ii) Bộ phận; iii) Liên hệ. </a:t>
          </a:r>
          <a:r>
            <a:rPr lang="vi-VN" sz="2400" b="1" kern="1200" dirty="0">
              <a:solidFill>
                <a:schemeClr val="tx1"/>
              </a:solidFill>
              <a:latin typeface="American Typewriter" panose="02090604020004020304" pitchFamily="18" charset="77"/>
              <a:cs typeface="Consolas" panose="020B0609020204030204" pitchFamily="49" charset="0"/>
            </a:rPr>
            <a:t>TC2:</a:t>
          </a:r>
          <a:r>
            <a:rPr lang="vi-VN" sz="2400" b="0" kern="1200" dirty="0">
              <a:solidFill>
                <a:schemeClr val="tx1"/>
              </a:solidFill>
              <a:latin typeface="American Typewriter" panose="02090604020004020304" pitchFamily="18" charset="77"/>
              <a:cs typeface="Consolas" panose="020B0609020204030204" pitchFamily="49" charset="0"/>
            </a:rPr>
            <a:t> Tích hợp trong bài học; Tích hợp trong HĐ ngoại khoá.</a:t>
          </a:r>
        </a:p>
      </dsp:txBody>
      <dsp:txXfrm>
        <a:off x="2869568" y="1816443"/>
        <a:ext cx="8707628" cy="1606845"/>
      </dsp:txXfrm>
    </dsp:sp>
    <dsp:sp modelId="{303EABD4-ED1D-AB49-AF06-434A61A8383A}">
      <dsp:nvSpPr>
        <dsp:cNvPr id="0" name=""/>
        <dsp:cNvSpPr/>
      </dsp:nvSpPr>
      <dsp:spPr>
        <a:xfrm>
          <a:off x="2855872" y="1654222"/>
          <a:ext cx="85472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13CCBD1-7CF6-5D4E-8214-32964468AF93}">
      <dsp:nvSpPr>
        <dsp:cNvPr id="0" name=""/>
        <dsp:cNvSpPr/>
      </dsp:nvSpPr>
      <dsp:spPr>
        <a:xfrm>
          <a:off x="3016089" y="3220214"/>
          <a:ext cx="8386993" cy="160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i="0" kern="1200" dirty="0">
              <a:solidFill>
                <a:srgbClr val="0432FF"/>
              </a:solidFill>
              <a:latin typeface="American Typewriter" panose="02090604020004020304" pitchFamily="18" charset="77"/>
              <a:cs typeface="Consolas" panose="020B0609020204030204" pitchFamily="49" charset="0"/>
            </a:rPr>
            <a:t>3.</a:t>
          </a:r>
          <a:r>
            <a:rPr lang="en-US" sz="2400" b="1" i="0" kern="1200" dirty="0">
              <a:solidFill>
                <a:srgbClr val="0432FF"/>
              </a:solidFill>
              <a:latin typeface="American Typewriter" panose="02090604020004020304" pitchFamily="18" charset="77"/>
              <a:cs typeface="Consolas" panose="020B0609020204030204" pitchFamily="49" charset="0"/>
            </a:rPr>
            <a:t>3.</a:t>
          </a:r>
          <a:r>
            <a:rPr lang="en-US" sz="2400" b="0" i="0" kern="1200" dirty="0">
              <a:latin typeface="American Typewriter" panose="02090604020004020304" pitchFamily="18" charset="77"/>
              <a:cs typeface="Consolas" panose="020B0609020204030204" pitchFamily="49" charset="0"/>
            </a:rPr>
            <a:t> </a:t>
          </a:r>
          <a:r>
            <a:rPr lang="vi-VN" sz="2400" b="0" i="0" kern="1200" dirty="0">
              <a:latin typeface="American Typewriter" panose="02090604020004020304" pitchFamily="18" charset="77"/>
              <a:cs typeface="Consolas" panose="020B0609020204030204" pitchFamily="49" charset="0"/>
            </a:rPr>
            <a:t>Nội dung tích hợp cần được chuyển tải nhẹ nhàng, tránh khiên cưỡng (bài học kinh nghiệm từ TH giáo dục kĩ năng sống, giáo dục môi trường...).</a:t>
          </a:r>
          <a:endParaRPr lang="en-US" sz="2400" b="0" i="0" kern="1200" dirty="0">
            <a:latin typeface="American Typewriter" panose="02090604020004020304" pitchFamily="18" charset="77"/>
            <a:cs typeface="Consolas" panose="020B0609020204030204" pitchFamily="49" charset="0"/>
          </a:endParaRPr>
        </a:p>
      </dsp:txBody>
      <dsp:txXfrm>
        <a:off x="3016089" y="3220214"/>
        <a:ext cx="8386993" cy="1601027"/>
      </dsp:txXfrm>
    </dsp:sp>
    <dsp:sp modelId="{5D0C8F34-B588-FE4F-A8B1-3D9B807B5CCD}">
      <dsp:nvSpPr>
        <dsp:cNvPr id="0" name=""/>
        <dsp:cNvSpPr/>
      </dsp:nvSpPr>
      <dsp:spPr>
        <a:xfrm>
          <a:off x="2855872" y="3220862"/>
          <a:ext cx="85472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231926F4-5F64-A44F-89F6-A89D704BA0C8}">
      <dsp:nvSpPr>
        <dsp:cNvPr id="0" name=""/>
        <dsp:cNvSpPr/>
      </dsp:nvSpPr>
      <dsp:spPr>
        <a:xfrm flipV="1">
          <a:off x="2855524" y="4452838"/>
          <a:ext cx="8721709" cy="75768"/>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ACF7323-C0FE-D14B-BC3F-5A04CBDAB464}">
      <dsp:nvSpPr>
        <dsp:cNvPr id="0" name=""/>
        <dsp:cNvSpPr/>
      </dsp:nvSpPr>
      <dsp:spPr>
        <a:xfrm>
          <a:off x="2543703" y="4766500"/>
          <a:ext cx="9033530" cy="1749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a:lnSpc>
              <a:spcPct val="90000"/>
            </a:lnSpc>
            <a:spcBef>
              <a:spcPct val="0"/>
            </a:spcBef>
            <a:spcAft>
              <a:spcPts val="0"/>
            </a:spcAft>
            <a:buNone/>
          </a:pPr>
          <a:r>
            <a:rPr lang="en-US" sz="2400" b="1" kern="1200" dirty="0">
              <a:solidFill>
                <a:srgbClr val="0432FF"/>
              </a:solidFill>
              <a:latin typeface="American Typewriter" panose="02090604020004020304" pitchFamily="18" charset="77"/>
            </a:rPr>
            <a:t> 3.4. </a:t>
          </a:r>
          <a:r>
            <a:rPr lang="en-US" sz="2400" kern="1200" dirty="0" err="1">
              <a:latin typeface="American Typewriter" panose="02090604020004020304" pitchFamily="18" charset="77"/>
            </a:rPr>
            <a:t>Với</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một</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số</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biện</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pháp</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tác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động</a:t>
          </a:r>
          <a:r>
            <a:rPr lang="en-US" sz="2400" kern="1200" dirty="0">
              <a:latin typeface="American Typewriter" panose="02090604020004020304" pitchFamily="18" charset="77"/>
            </a:rPr>
            <a:t> can </a:t>
          </a:r>
          <a:r>
            <a:rPr lang="en-US" sz="2400" kern="1200" dirty="0" err="1">
              <a:latin typeface="American Typewriter" panose="02090604020004020304" pitchFamily="18" charset="77"/>
            </a:rPr>
            <a:t>thiệp</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ngữ</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liệu</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dạy</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học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cần</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đảm</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bảo</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các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nguyên</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tắc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sư</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phạm</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nguyên</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tắc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hệ</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thống</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chú</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ý</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sự</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tham</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gia</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của</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người</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học</a:t>
          </a:r>
          <a:r>
            <a:rPr lang="en-US" sz="2400" kern="1200" dirty="0">
              <a:latin typeface="American Typewriter" panose="02090604020004020304" pitchFamily="18" charset="77"/>
            </a:rPr>
            <a:t>” </a:t>
          </a:r>
        </a:p>
        <a:p>
          <a:pPr marL="0" lvl="0" indent="0" algn="r" defTabSz="1066800">
            <a:lnSpc>
              <a:spcPct val="90000"/>
            </a:lnSpc>
            <a:spcBef>
              <a:spcPct val="0"/>
            </a:spcBef>
            <a:spcAft>
              <a:spcPts val="0"/>
            </a:spcAft>
            <a:buNone/>
          </a:pPr>
          <a:r>
            <a:rPr lang="en-US" sz="2400" kern="1200" dirty="0" err="1">
              <a:latin typeface="American Typewriter" panose="02090604020004020304" pitchFamily="18" charset="77"/>
            </a:rPr>
            <a:t>bắt</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đầu</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từ</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việc</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đề</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xuất</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nội</a:t>
          </a:r>
          <a:r>
            <a:rPr lang="en-US" sz="2400" kern="1200" dirty="0">
              <a:latin typeface="American Typewriter" panose="02090604020004020304" pitchFamily="18" charset="77"/>
            </a:rPr>
            <a:t> dung </a:t>
          </a:r>
          <a:r>
            <a:rPr lang="en-US" sz="2400" kern="1200" dirty="0" err="1">
              <a:latin typeface="American Typewriter" panose="02090604020004020304" pitchFamily="18" charset="77"/>
            </a:rPr>
            <a:t>tích</a:t>
          </a:r>
          <a:r>
            <a:rPr lang="en-US" sz="2400" kern="1200" dirty="0">
              <a:latin typeface="American Typewriter" panose="02090604020004020304" pitchFamily="18" charset="77"/>
            </a:rPr>
            <a:t> </a:t>
          </a:r>
          <a:r>
            <a:rPr lang="en-US" sz="2400" kern="1200" dirty="0" err="1">
              <a:latin typeface="American Typewriter" panose="02090604020004020304" pitchFamily="18" charset="77"/>
            </a:rPr>
            <a:t>hợp</a:t>
          </a:r>
          <a:r>
            <a:rPr lang="en-US" sz="2400" kern="1200" dirty="0">
              <a:latin typeface="American Typewriter" panose="02090604020004020304" pitchFamily="18" charset="77"/>
            </a:rPr>
            <a:t>.</a:t>
          </a:r>
        </a:p>
      </dsp:txBody>
      <dsp:txXfrm>
        <a:off x="2543703" y="4766500"/>
        <a:ext cx="9033530" cy="17497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6839F-2A0A-FD40-BF46-6011A1B041F1}">
      <dsp:nvSpPr>
        <dsp:cNvPr id="0" name=""/>
        <dsp:cNvSpPr/>
      </dsp:nvSpPr>
      <dsp:spPr>
        <a:xfrm>
          <a:off x="0" y="8324"/>
          <a:ext cx="11577234"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3FF4855-9415-AB4F-8041-DC2205FE044B}">
      <dsp:nvSpPr>
        <dsp:cNvPr id="0" name=""/>
        <dsp:cNvSpPr/>
      </dsp:nvSpPr>
      <dsp:spPr>
        <a:xfrm flipH="1">
          <a:off x="0" y="8324"/>
          <a:ext cx="3025506" cy="4667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120000"/>
            </a:lnSpc>
            <a:spcBef>
              <a:spcPct val="0"/>
            </a:spcBef>
            <a:spcAft>
              <a:spcPts val="0"/>
            </a:spcAft>
            <a:buNone/>
          </a:pPr>
          <a:r>
            <a:rPr lang="vi-VN" sz="2400" b="1" kern="1200" dirty="0">
              <a:solidFill>
                <a:srgbClr val="000000"/>
              </a:solidFill>
              <a:effectLst/>
              <a:latin typeface="American Typewriter" panose="02090604020004020304" pitchFamily="18" charset="77"/>
              <a:ea typeface="Calibri" panose="020F0502020204030204" pitchFamily="34" charset="0"/>
              <a:cs typeface="Consolas" panose="020B0609020204030204" pitchFamily="49" charset="0"/>
            </a:rPr>
            <a:t>3.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Nguyên</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tắc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và</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cách</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thức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dung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giáo</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dục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trong</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dạy</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học</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2400" b="0" kern="1200" dirty="0">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400" b="0" kern="1200" dirty="0" err="1">
              <a:solidFill>
                <a:srgbClr val="0432FF"/>
              </a:solidFill>
              <a:effectLst/>
              <a:latin typeface="American Typewriter" panose="02090604020004020304" pitchFamily="18" charset="77"/>
              <a:ea typeface="Times New Roman" panose="02020603050405020304" pitchFamily="18" charset="0"/>
              <a:cs typeface="Consolas" panose="020B0609020204030204" pitchFamily="49" charset="0"/>
            </a:rPr>
            <a:t>Việt</a:t>
          </a:r>
          <a:endParaRPr lang="en-US" sz="2400" b="0" kern="1200" dirty="0">
            <a:solidFill>
              <a:srgbClr val="0432FF"/>
            </a:solidFill>
            <a:latin typeface="American Typewriter" panose="02090604020004020304" pitchFamily="18" charset="77"/>
            <a:cs typeface="Consolas" panose="020B0609020204030204" pitchFamily="49" charset="0"/>
          </a:endParaRPr>
        </a:p>
      </dsp:txBody>
      <dsp:txXfrm>
        <a:off x="0" y="8324"/>
        <a:ext cx="3025506" cy="4667619"/>
      </dsp:txXfrm>
    </dsp:sp>
    <dsp:sp modelId="{BAADA5C0-6705-584C-9235-9EFB6652B1E5}">
      <dsp:nvSpPr>
        <dsp:cNvPr id="0" name=""/>
        <dsp:cNvSpPr/>
      </dsp:nvSpPr>
      <dsp:spPr>
        <a:xfrm>
          <a:off x="3180001" y="193321"/>
          <a:ext cx="8085239" cy="1796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kern="1200" dirty="0">
              <a:solidFill>
                <a:srgbClr val="0432FF"/>
              </a:solidFill>
              <a:latin typeface="Consolas" panose="020B0609020204030204" pitchFamily="49" charset="0"/>
              <a:cs typeface="Consolas" panose="020B0609020204030204" pitchFamily="49" charset="0"/>
            </a:rPr>
            <a:t>3.5.</a:t>
          </a:r>
          <a:r>
            <a:rPr lang="vi-VN" sz="2400" kern="1200" dirty="0">
              <a:latin typeface="Consolas" panose="020B0609020204030204" pitchFamily="49" charset="0"/>
              <a:cs typeface="Consolas" panose="020B0609020204030204" pitchFamily="49" charset="0"/>
            </a:rPr>
            <a:t> Các thông điệp giáo dục Quyền con người có thể được rút ra qua các hoạt động đọc hiểu và luôn cần thiết dành thời gian để HS suy ngẫm.</a:t>
          </a:r>
          <a:endParaRPr lang="en-US" sz="2400" kern="1200" dirty="0">
            <a:solidFill>
              <a:schemeClr val="tx1"/>
            </a:solidFill>
            <a:latin typeface="Consolas" panose="020B0609020204030204" pitchFamily="49" charset="0"/>
            <a:cs typeface="Consolas" panose="020B0609020204030204" pitchFamily="49" charset="0"/>
          </a:endParaRPr>
        </a:p>
      </dsp:txBody>
      <dsp:txXfrm>
        <a:off x="3180001" y="193321"/>
        <a:ext cx="8085239" cy="1796684"/>
      </dsp:txXfrm>
    </dsp:sp>
    <dsp:sp modelId="{40733938-BB4A-1442-88E5-DDEA6F787CD8}">
      <dsp:nvSpPr>
        <dsp:cNvPr id="0" name=""/>
        <dsp:cNvSpPr/>
      </dsp:nvSpPr>
      <dsp:spPr>
        <a:xfrm>
          <a:off x="3051050" y="2231515"/>
          <a:ext cx="823973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881AE5B-2413-AD49-B8B4-F90530EBEE44}">
      <dsp:nvSpPr>
        <dsp:cNvPr id="0" name=""/>
        <dsp:cNvSpPr/>
      </dsp:nvSpPr>
      <dsp:spPr>
        <a:xfrm>
          <a:off x="3124860" y="2239677"/>
          <a:ext cx="8394338" cy="109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kern="1200" dirty="0">
              <a:solidFill>
                <a:srgbClr val="0432FF"/>
              </a:solidFill>
              <a:latin typeface="Consolas" panose="020B0609020204030204" pitchFamily="49" charset="0"/>
              <a:cs typeface="Consolas" panose="020B0609020204030204" pitchFamily="49" charset="0"/>
            </a:rPr>
            <a:t>3.6.</a:t>
          </a:r>
          <a:r>
            <a:rPr lang="vi-VN" sz="2400" b="1" kern="1200" dirty="0">
              <a:solidFill>
                <a:schemeClr val="tx1"/>
              </a:solidFill>
              <a:latin typeface="Consolas" panose="020B0609020204030204" pitchFamily="49" charset="0"/>
              <a:cs typeface="Consolas" panose="020B0609020204030204" pitchFamily="49" charset="0"/>
            </a:rPr>
            <a:t> </a:t>
          </a:r>
          <a:r>
            <a:rPr lang="vi-VN" sz="2400" b="0" kern="1200" dirty="0">
              <a:solidFill>
                <a:schemeClr val="tx1"/>
              </a:solidFill>
              <a:latin typeface="Consolas" panose="020B0609020204030204" pitchFamily="49" charset="0"/>
              <a:cs typeface="Consolas" panose="020B0609020204030204" pitchFamily="49" charset="0"/>
            </a:rPr>
            <a:t>Học sinh nên là người chủ động khái quát các bài học, thông điệp về Quyền con người hoặc tiếp nhận thông điệp khi thực sự hiểu về nó.</a:t>
          </a:r>
        </a:p>
        <a:p>
          <a:pPr marL="0" lvl="0" indent="0" algn="just" defTabSz="1066800">
            <a:lnSpc>
              <a:spcPct val="90000"/>
            </a:lnSpc>
            <a:spcBef>
              <a:spcPct val="0"/>
            </a:spcBef>
            <a:spcAft>
              <a:spcPct val="35000"/>
            </a:spcAft>
            <a:buNone/>
          </a:pPr>
          <a:endParaRPr lang="vi-VN" sz="2400" b="0" kern="1200" dirty="0">
            <a:solidFill>
              <a:schemeClr val="tx1"/>
            </a:solidFill>
            <a:latin typeface="Consolas" panose="020B0609020204030204" pitchFamily="49" charset="0"/>
            <a:cs typeface="Consolas" panose="020B0609020204030204" pitchFamily="49" charset="0"/>
          </a:endParaRPr>
        </a:p>
      </dsp:txBody>
      <dsp:txXfrm>
        <a:off x="3124860" y="2239677"/>
        <a:ext cx="8394338" cy="1093476"/>
      </dsp:txXfrm>
    </dsp:sp>
    <dsp:sp modelId="{303EABD4-ED1D-AB49-AF06-434A61A8383A}">
      <dsp:nvSpPr>
        <dsp:cNvPr id="0" name=""/>
        <dsp:cNvSpPr/>
      </dsp:nvSpPr>
      <dsp:spPr>
        <a:xfrm>
          <a:off x="3025506" y="3268479"/>
          <a:ext cx="823973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13CCBD1-7CF6-5D4E-8214-32964468AF93}">
      <dsp:nvSpPr>
        <dsp:cNvPr id="0" name=""/>
        <dsp:cNvSpPr/>
      </dsp:nvSpPr>
      <dsp:spPr>
        <a:xfrm>
          <a:off x="3180001" y="3453475"/>
          <a:ext cx="8085239" cy="2869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vi-VN" sz="2400" b="1" i="0" kern="1200" dirty="0">
              <a:solidFill>
                <a:srgbClr val="0432FF"/>
              </a:solidFill>
              <a:latin typeface="Consolas" panose="020B0609020204030204" pitchFamily="49" charset="0"/>
              <a:cs typeface="Consolas" panose="020B0609020204030204" pitchFamily="49" charset="0"/>
            </a:rPr>
            <a:t>3.7</a:t>
          </a:r>
          <a:r>
            <a:rPr lang="en-US" sz="2400" b="1" i="0" kern="1200" dirty="0">
              <a:solidFill>
                <a:srgbClr val="0432FF"/>
              </a:solidFill>
              <a:latin typeface="Consolas" panose="020B0609020204030204" pitchFamily="49" charset="0"/>
              <a:cs typeface="Consolas" panose="020B0609020204030204" pitchFamily="49" charset="0"/>
            </a:rPr>
            <a:t>.</a:t>
          </a:r>
          <a:r>
            <a:rPr lang="en-US" sz="2400" b="0" i="0" kern="1200" dirty="0">
              <a:latin typeface="Consolas" panose="020B0609020204030204" pitchFamily="49" charset="0"/>
              <a:cs typeface="Consolas" panose="020B0609020204030204" pitchFamily="49" charset="0"/>
            </a:rPr>
            <a:t> </a:t>
          </a:r>
          <a:r>
            <a:rPr lang="vi-VN" sz="2400" b="0" i="0" kern="1200" dirty="0">
              <a:latin typeface="Consolas" panose="020B0609020204030204" pitchFamily="49" charset="0"/>
              <a:cs typeface="Consolas" panose="020B0609020204030204" pitchFamily="49" charset="0"/>
            </a:rPr>
            <a:t>Cần lắng nghe ý kiến, suy nghĩ của trẻ nhỏ về những điều nhà sư phạm chuyển tải đến các em qua từng môn học, bài học, hoạt động trải nghiệm... Đặc biệt, trong dạy học Tiếng Việt, thông qua các ngữ liệu văn học, cần KHƠI DẬY YẾU TỐ CẢM XÚC khi tích hợp giáo dục Quyền con người cho học sinh. </a:t>
          </a:r>
          <a:endParaRPr lang="en-US" sz="2400" b="0" i="0" kern="1200" dirty="0">
            <a:latin typeface="Consolas" panose="020B0609020204030204" pitchFamily="49" charset="0"/>
            <a:cs typeface="Consolas" panose="020B0609020204030204" pitchFamily="49" charset="0"/>
          </a:endParaRPr>
        </a:p>
      </dsp:txBody>
      <dsp:txXfrm>
        <a:off x="3180001" y="3453475"/>
        <a:ext cx="8085239" cy="2869404"/>
      </dsp:txXfrm>
    </dsp:sp>
    <dsp:sp modelId="{5D0C8F34-B588-FE4F-A8B1-3D9B807B5CCD}">
      <dsp:nvSpPr>
        <dsp:cNvPr id="0" name=""/>
        <dsp:cNvSpPr/>
      </dsp:nvSpPr>
      <dsp:spPr>
        <a:xfrm>
          <a:off x="3025506" y="6322880"/>
          <a:ext cx="823973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42725-729F-334A-A9C6-F88FAA3201AB}" type="datetimeFigureOut">
              <a:rPr lang="en-VN" smtClean="0"/>
              <a:t>26/12/2023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CCE72-27A5-F040-965D-34927EF7518E}" type="slidenum">
              <a:rPr lang="en-VN" smtClean="0"/>
              <a:t>‹#›</a:t>
            </a:fld>
            <a:endParaRPr lang="en-VN"/>
          </a:p>
        </p:txBody>
      </p:sp>
    </p:spTree>
    <p:extLst>
      <p:ext uri="{BB962C8B-B14F-4D97-AF65-F5344CB8AC3E}">
        <p14:creationId xmlns:p14="http://schemas.microsoft.com/office/powerpoint/2010/main" val="1825970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BCV dành thời gian 10 phút để GV chia sẻ (có thể mời 3-4 học viên ở các điểm cầu trao đổi về điều tâm đắc </a:t>
            </a:r>
          </a:p>
        </p:txBody>
      </p:sp>
      <p:sp>
        <p:nvSpPr>
          <p:cNvPr id="4" name="Slide Number Placeholder 3"/>
          <p:cNvSpPr>
            <a:spLocks noGrp="1"/>
          </p:cNvSpPr>
          <p:nvPr>
            <p:ph type="sldNum" sz="quarter" idx="5"/>
          </p:nvPr>
        </p:nvSpPr>
        <p:spPr/>
        <p:txBody>
          <a:bodyPr/>
          <a:lstStyle/>
          <a:p>
            <a:fld id="{B3CCCE72-27A5-F040-965D-34927EF7518E}" type="slidenum">
              <a:rPr lang="en-VN" smtClean="0"/>
              <a:t>2</a:t>
            </a:fld>
            <a:endParaRPr lang="en-VN"/>
          </a:p>
        </p:txBody>
      </p:sp>
    </p:spTree>
    <p:extLst>
      <p:ext uri="{BB962C8B-B14F-4D97-AF65-F5344CB8AC3E}">
        <p14:creationId xmlns:p14="http://schemas.microsoft.com/office/powerpoint/2010/main" val="2715327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Khẳng định: Môn Tiếng Việt là địa hạt lí tưởng để tích hợp nội dung giáo dục Quyền con người, bởi từ Chương trình đến SGK đều cho thấy các ưu thế của </a:t>
            </a:r>
          </a:p>
        </p:txBody>
      </p:sp>
      <p:sp>
        <p:nvSpPr>
          <p:cNvPr id="4" name="Slide Number Placeholder 3"/>
          <p:cNvSpPr>
            <a:spLocks noGrp="1"/>
          </p:cNvSpPr>
          <p:nvPr>
            <p:ph type="sldNum" sz="quarter" idx="5"/>
          </p:nvPr>
        </p:nvSpPr>
        <p:spPr/>
        <p:txBody>
          <a:bodyPr/>
          <a:lstStyle/>
          <a:p>
            <a:fld id="{B3CCCE72-27A5-F040-965D-34927EF7518E}" type="slidenum">
              <a:rPr lang="en-VN" smtClean="0"/>
              <a:t>20</a:t>
            </a:fld>
            <a:endParaRPr lang="en-VN"/>
          </a:p>
        </p:txBody>
      </p:sp>
    </p:spTree>
    <p:extLst>
      <p:ext uri="{BB962C8B-B14F-4D97-AF65-F5344CB8AC3E}">
        <p14:creationId xmlns:p14="http://schemas.microsoft.com/office/powerpoint/2010/main" val="3059611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Điểm qua 1 số cuốn sách và gợi ý tích hợp. Đầu tiên là SGK Tiếng Việt 1, 2, 3 của bộ Cánh Diều.</a:t>
            </a:r>
          </a:p>
        </p:txBody>
      </p:sp>
      <p:sp>
        <p:nvSpPr>
          <p:cNvPr id="4" name="Slide Number Placeholder 3"/>
          <p:cNvSpPr>
            <a:spLocks noGrp="1"/>
          </p:cNvSpPr>
          <p:nvPr>
            <p:ph type="sldNum" sz="quarter" idx="5"/>
          </p:nvPr>
        </p:nvSpPr>
        <p:spPr/>
        <p:txBody>
          <a:bodyPr/>
          <a:lstStyle/>
          <a:p>
            <a:fld id="{B3CCCE72-27A5-F040-965D-34927EF7518E}" type="slidenum">
              <a:rPr lang="en-VN" smtClean="0"/>
              <a:t>21</a:t>
            </a:fld>
            <a:endParaRPr lang="en-VN"/>
          </a:p>
        </p:txBody>
      </p:sp>
    </p:spTree>
    <p:extLst>
      <p:ext uri="{BB962C8B-B14F-4D97-AF65-F5344CB8AC3E}">
        <p14:creationId xmlns:p14="http://schemas.microsoft.com/office/powerpoint/2010/main" val="1206999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Phân tích bài đọc THẦY GIÁO (TV1, CÁNH DIỀU) để nhận diện 4 nội dung có thể CHỌN để thực hiện tích hợp</a:t>
            </a:r>
          </a:p>
        </p:txBody>
      </p:sp>
      <p:sp>
        <p:nvSpPr>
          <p:cNvPr id="4" name="Slide Number Placeholder 3"/>
          <p:cNvSpPr>
            <a:spLocks noGrp="1"/>
          </p:cNvSpPr>
          <p:nvPr>
            <p:ph type="sldNum" sz="quarter" idx="5"/>
          </p:nvPr>
        </p:nvSpPr>
        <p:spPr/>
        <p:txBody>
          <a:bodyPr/>
          <a:lstStyle/>
          <a:p>
            <a:fld id="{B3CCCE72-27A5-F040-965D-34927EF7518E}" type="slidenum">
              <a:rPr lang="en-VN" smtClean="0"/>
              <a:t>23</a:t>
            </a:fld>
            <a:endParaRPr lang="en-VN"/>
          </a:p>
        </p:txBody>
      </p:sp>
    </p:spTree>
    <p:extLst>
      <p:ext uri="{BB962C8B-B14F-4D97-AF65-F5344CB8AC3E}">
        <p14:creationId xmlns:p14="http://schemas.microsoft.com/office/powerpoint/2010/main" val="348125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Phân tích 1 mẫu bài ĐỌC MỞ RỘNG trong Tiếng Việt 1, Cánh Diều, đề nghị HV suy nghĩ để rút ra các nội dung có thể tích hợp. Sau đó chiếu 3 nội dung gợi ý</a:t>
            </a:r>
          </a:p>
        </p:txBody>
      </p:sp>
      <p:sp>
        <p:nvSpPr>
          <p:cNvPr id="4" name="Slide Number Placeholder 3"/>
          <p:cNvSpPr>
            <a:spLocks noGrp="1"/>
          </p:cNvSpPr>
          <p:nvPr>
            <p:ph type="sldNum" sz="quarter" idx="5"/>
          </p:nvPr>
        </p:nvSpPr>
        <p:spPr/>
        <p:txBody>
          <a:bodyPr/>
          <a:lstStyle/>
          <a:p>
            <a:fld id="{B3CCCE72-27A5-F040-965D-34927EF7518E}" type="slidenum">
              <a:rPr lang="en-VN" smtClean="0"/>
              <a:t>24</a:t>
            </a:fld>
            <a:endParaRPr lang="en-VN"/>
          </a:p>
        </p:txBody>
      </p:sp>
    </p:spTree>
    <p:extLst>
      <p:ext uri="{BB962C8B-B14F-4D97-AF65-F5344CB8AC3E}">
        <p14:creationId xmlns:p14="http://schemas.microsoft.com/office/powerpoint/2010/main" val="189098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Tương tự, bài đọc SẺ ANH, SẺ EM (TV1, Cánh Diều) cũng mang đến 2 giá trị tích hợp Quyền con người</a:t>
            </a:r>
          </a:p>
        </p:txBody>
      </p:sp>
      <p:sp>
        <p:nvSpPr>
          <p:cNvPr id="4" name="Slide Number Placeholder 3"/>
          <p:cNvSpPr>
            <a:spLocks noGrp="1"/>
          </p:cNvSpPr>
          <p:nvPr>
            <p:ph type="sldNum" sz="quarter" idx="5"/>
          </p:nvPr>
        </p:nvSpPr>
        <p:spPr/>
        <p:txBody>
          <a:bodyPr/>
          <a:lstStyle/>
          <a:p>
            <a:fld id="{B3CCCE72-27A5-F040-965D-34927EF7518E}" type="slidenum">
              <a:rPr lang="en-VN" smtClean="0"/>
              <a:t>25</a:t>
            </a:fld>
            <a:endParaRPr lang="en-VN"/>
          </a:p>
        </p:txBody>
      </p:sp>
    </p:spTree>
    <p:extLst>
      <p:ext uri="{BB962C8B-B14F-4D97-AF65-F5344CB8AC3E}">
        <p14:creationId xmlns:p14="http://schemas.microsoft.com/office/powerpoint/2010/main" val="4059084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Điểm qua nội dung gợi ý tích hợp ở Tiếng Việt 3, Chân trời sáng tạo</a:t>
            </a:r>
          </a:p>
        </p:txBody>
      </p:sp>
      <p:sp>
        <p:nvSpPr>
          <p:cNvPr id="4" name="Slide Number Placeholder 3"/>
          <p:cNvSpPr>
            <a:spLocks noGrp="1"/>
          </p:cNvSpPr>
          <p:nvPr>
            <p:ph type="sldNum" sz="quarter" idx="5"/>
          </p:nvPr>
        </p:nvSpPr>
        <p:spPr/>
        <p:txBody>
          <a:bodyPr/>
          <a:lstStyle/>
          <a:p>
            <a:fld id="{B3CCCE72-27A5-F040-965D-34927EF7518E}" type="slidenum">
              <a:rPr lang="en-VN" smtClean="0"/>
              <a:t>26</a:t>
            </a:fld>
            <a:endParaRPr lang="en-VN"/>
          </a:p>
        </p:txBody>
      </p:sp>
    </p:spTree>
    <p:extLst>
      <p:ext uri="{BB962C8B-B14F-4D97-AF65-F5344CB8AC3E}">
        <p14:creationId xmlns:p14="http://schemas.microsoft.com/office/powerpoint/2010/main" val="2832202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Lớp 4, Chân trời sáng tạo: Nhiều vấn đề mới, sát với Quyền con người đã được thể hiện trong các văn bản đọc, các yêu cầu luyện viết, nói và nghe</a:t>
            </a:r>
          </a:p>
        </p:txBody>
      </p:sp>
      <p:sp>
        <p:nvSpPr>
          <p:cNvPr id="4" name="Slide Number Placeholder 3"/>
          <p:cNvSpPr>
            <a:spLocks noGrp="1"/>
          </p:cNvSpPr>
          <p:nvPr>
            <p:ph type="sldNum" sz="quarter" idx="5"/>
          </p:nvPr>
        </p:nvSpPr>
        <p:spPr/>
        <p:txBody>
          <a:bodyPr/>
          <a:lstStyle/>
          <a:p>
            <a:fld id="{B3CCCE72-27A5-F040-965D-34927EF7518E}" type="slidenum">
              <a:rPr lang="en-VN" smtClean="0"/>
              <a:t>27</a:t>
            </a:fld>
            <a:endParaRPr lang="en-VN"/>
          </a:p>
        </p:txBody>
      </p:sp>
    </p:spTree>
    <p:extLst>
      <p:ext uri="{BB962C8B-B14F-4D97-AF65-F5344CB8AC3E}">
        <p14:creationId xmlns:p14="http://schemas.microsoft.com/office/powerpoint/2010/main" val="976722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Phân tích trên mẫu bài đọc CẬU HỌC SINH MỚI, Tiếng Việt 3, tập 1, CTST, có thể thấy các quyền…</a:t>
            </a:r>
          </a:p>
        </p:txBody>
      </p:sp>
      <p:sp>
        <p:nvSpPr>
          <p:cNvPr id="4" name="Slide Number Placeholder 3"/>
          <p:cNvSpPr>
            <a:spLocks noGrp="1"/>
          </p:cNvSpPr>
          <p:nvPr>
            <p:ph type="sldNum" sz="quarter" idx="5"/>
          </p:nvPr>
        </p:nvSpPr>
        <p:spPr/>
        <p:txBody>
          <a:bodyPr/>
          <a:lstStyle/>
          <a:p>
            <a:fld id="{B3CCCE72-27A5-F040-965D-34927EF7518E}" type="slidenum">
              <a:rPr lang="en-VN" smtClean="0"/>
              <a:t>28</a:t>
            </a:fld>
            <a:endParaRPr lang="en-VN"/>
          </a:p>
        </p:txBody>
      </p:sp>
    </p:spTree>
    <p:extLst>
      <p:ext uri="{BB962C8B-B14F-4D97-AF65-F5344CB8AC3E}">
        <p14:creationId xmlns:p14="http://schemas.microsoft.com/office/powerpoint/2010/main" val="909762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Phân tích trên mẫu bài MỘT LI SỮA, TV4, Tập 1, CTST, có thể thấy các quyền…</a:t>
            </a:r>
          </a:p>
        </p:txBody>
      </p:sp>
      <p:sp>
        <p:nvSpPr>
          <p:cNvPr id="4" name="Slide Number Placeholder 3"/>
          <p:cNvSpPr>
            <a:spLocks noGrp="1"/>
          </p:cNvSpPr>
          <p:nvPr>
            <p:ph type="sldNum" sz="quarter" idx="5"/>
          </p:nvPr>
        </p:nvSpPr>
        <p:spPr/>
        <p:txBody>
          <a:bodyPr/>
          <a:lstStyle/>
          <a:p>
            <a:fld id="{B3CCCE72-27A5-F040-965D-34927EF7518E}" type="slidenum">
              <a:rPr lang="en-VN" smtClean="0"/>
              <a:t>29</a:t>
            </a:fld>
            <a:endParaRPr lang="en-VN"/>
          </a:p>
        </p:txBody>
      </p:sp>
    </p:spTree>
    <p:extLst>
      <p:ext uri="{BB962C8B-B14F-4D97-AF65-F5344CB8AC3E}">
        <p14:creationId xmlns:p14="http://schemas.microsoft.com/office/powerpoint/2010/main" val="1136830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Điểm qua nội dung gợi ý tích hợp trong SGK Tiếng Việt 1, 2, 4 của bộ Kết nối tri thức với cuộc sống</a:t>
            </a:r>
          </a:p>
        </p:txBody>
      </p:sp>
      <p:sp>
        <p:nvSpPr>
          <p:cNvPr id="4" name="Slide Number Placeholder 3"/>
          <p:cNvSpPr>
            <a:spLocks noGrp="1"/>
          </p:cNvSpPr>
          <p:nvPr>
            <p:ph type="sldNum" sz="quarter" idx="5"/>
          </p:nvPr>
        </p:nvSpPr>
        <p:spPr/>
        <p:txBody>
          <a:bodyPr/>
          <a:lstStyle/>
          <a:p>
            <a:fld id="{B3CCCE72-27A5-F040-965D-34927EF7518E}" type="slidenum">
              <a:rPr lang="en-VN" smtClean="0"/>
              <a:t>30</a:t>
            </a:fld>
            <a:endParaRPr lang="en-VN"/>
          </a:p>
        </p:txBody>
      </p:sp>
    </p:spTree>
    <p:extLst>
      <p:ext uri="{BB962C8B-B14F-4D97-AF65-F5344CB8AC3E}">
        <p14:creationId xmlns:p14="http://schemas.microsoft.com/office/powerpoint/2010/main" val="31249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BCV điểm qua những nội dung chính của Quyền con người và Quyền trẻ em</a:t>
            </a:r>
          </a:p>
        </p:txBody>
      </p:sp>
      <p:sp>
        <p:nvSpPr>
          <p:cNvPr id="4" name="Slide Number Placeholder 3"/>
          <p:cNvSpPr>
            <a:spLocks noGrp="1"/>
          </p:cNvSpPr>
          <p:nvPr>
            <p:ph type="sldNum" sz="quarter" idx="5"/>
          </p:nvPr>
        </p:nvSpPr>
        <p:spPr/>
        <p:txBody>
          <a:bodyPr/>
          <a:lstStyle/>
          <a:p>
            <a:fld id="{B3CCCE72-27A5-F040-965D-34927EF7518E}" type="slidenum">
              <a:rPr lang="en-VN" smtClean="0"/>
              <a:t>3</a:t>
            </a:fld>
            <a:endParaRPr lang="en-VN"/>
          </a:p>
        </p:txBody>
      </p:sp>
    </p:spTree>
    <p:extLst>
      <p:ext uri="{BB962C8B-B14F-4D97-AF65-F5344CB8AC3E}">
        <p14:creationId xmlns:p14="http://schemas.microsoft.com/office/powerpoint/2010/main" val="2157130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Truyện ĐÔI TAI XẤU XÍ (Tiếng Việt 1, tập 2) đặc biệt nhấn mạnh quyền…</a:t>
            </a:r>
          </a:p>
        </p:txBody>
      </p:sp>
      <p:sp>
        <p:nvSpPr>
          <p:cNvPr id="4" name="Slide Number Placeholder 3"/>
          <p:cNvSpPr>
            <a:spLocks noGrp="1"/>
          </p:cNvSpPr>
          <p:nvPr>
            <p:ph type="sldNum" sz="quarter" idx="5"/>
          </p:nvPr>
        </p:nvSpPr>
        <p:spPr/>
        <p:txBody>
          <a:bodyPr/>
          <a:lstStyle/>
          <a:p>
            <a:fld id="{B3CCCE72-27A5-F040-965D-34927EF7518E}" type="slidenum">
              <a:rPr lang="en-VN" smtClean="0"/>
              <a:t>32</a:t>
            </a:fld>
            <a:endParaRPr lang="en-VN"/>
          </a:p>
        </p:txBody>
      </p:sp>
    </p:spTree>
    <p:extLst>
      <p:ext uri="{BB962C8B-B14F-4D97-AF65-F5344CB8AC3E}">
        <p14:creationId xmlns:p14="http://schemas.microsoft.com/office/powerpoint/2010/main" val="3563509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Các bài đọc CON TRAI NGƯỜI LÀM VƯỜN, NẾU EM CÓ MỘT KHU VƯỜN (Tiếng Việt 4, tập 1) rất lí tưởng để tích hợp giáo dục về quyền được lắng nghe, quyền được tôn trọng và khuyến khích ước mơ, theo đuổi ước mơ… (có thể đọc đoạn văn vản đã trích để phân tích thêm). Hoạt động Nói và nghe, hoạt động Viết sáng tạo trong Chủ điểm này cũng hướng đến mục tiêu này.</a:t>
            </a:r>
          </a:p>
        </p:txBody>
      </p:sp>
      <p:sp>
        <p:nvSpPr>
          <p:cNvPr id="4" name="Slide Number Placeholder 3"/>
          <p:cNvSpPr>
            <a:spLocks noGrp="1"/>
          </p:cNvSpPr>
          <p:nvPr>
            <p:ph type="sldNum" sz="quarter" idx="5"/>
          </p:nvPr>
        </p:nvSpPr>
        <p:spPr/>
        <p:txBody>
          <a:bodyPr/>
          <a:lstStyle/>
          <a:p>
            <a:fld id="{B3CCCE72-27A5-F040-965D-34927EF7518E}" type="slidenum">
              <a:rPr lang="en-VN" smtClean="0"/>
              <a:t>33</a:t>
            </a:fld>
            <a:endParaRPr lang="en-VN"/>
          </a:p>
        </p:txBody>
      </p:sp>
    </p:spTree>
    <p:extLst>
      <p:ext uri="{BB962C8B-B14F-4D97-AF65-F5344CB8AC3E}">
        <p14:creationId xmlns:p14="http://schemas.microsoft.com/office/powerpoint/2010/main" val="2800790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Đây là một tình huống có thật từ trải nghiệm, khi GV mong đợi HS trong lớp sẽ “viết đủ” về 4 mùa xuân, hạ, thu, đông…</a:t>
            </a:r>
          </a:p>
        </p:txBody>
      </p:sp>
      <p:sp>
        <p:nvSpPr>
          <p:cNvPr id="4" name="Slide Number Placeholder 3"/>
          <p:cNvSpPr>
            <a:spLocks noGrp="1"/>
          </p:cNvSpPr>
          <p:nvPr>
            <p:ph type="sldNum" sz="quarter" idx="5"/>
          </p:nvPr>
        </p:nvSpPr>
        <p:spPr/>
        <p:txBody>
          <a:bodyPr/>
          <a:lstStyle/>
          <a:p>
            <a:fld id="{B3CCCE72-27A5-F040-965D-34927EF7518E}" type="slidenum">
              <a:rPr lang="en-VN" smtClean="0"/>
              <a:t>37</a:t>
            </a:fld>
            <a:endParaRPr lang="en-VN"/>
          </a:p>
        </p:txBody>
      </p:sp>
    </p:spTree>
    <p:extLst>
      <p:ext uri="{BB962C8B-B14F-4D97-AF65-F5344CB8AC3E}">
        <p14:creationId xmlns:p14="http://schemas.microsoft.com/office/powerpoint/2010/main" val="1355102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Bài tập trong SGK Tiếng Việt 2, Cánh Diều</a:t>
            </a:r>
          </a:p>
        </p:txBody>
      </p:sp>
      <p:sp>
        <p:nvSpPr>
          <p:cNvPr id="4" name="Slide Number Placeholder 3"/>
          <p:cNvSpPr>
            <a:spLocks noGrp="1"/>
          </p:cNvSpPr>
          <p:nvPr>
            <p:ph type="sldNum" sz="quarter" idx="5"/>
          </p:nvPr>
        </p:nvSpPr>
        <p:spPr/>
        <p:txBody>
          <a:bodyPr/>
          <a:lstStyle/>
          <a:p>
            <a:fld id="{B3CCCE72-27A5-F040-965D-34927EF7518E}" type="slidenum">
              <a:rPr lang="en-VN" smtClean="0"/>
              <a:t>38</a:t>
            </a:fld>
            <a:endParaRPr lang="en-VN"/>
          </a:p>
        </p:txBody>
      </p:sp>
    </p:spTree>
    <p:extLst>
      <p:ext uri="{BB962C8B-B14F-4D97-AF65-F5344CB8AC3E}">
        <p14:creationId xmlns:p14="http://schemas.microsoft.com/office/powerpoint/2010/main" val="3861162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Đây là một tình huống có thật từ trải nghiệm, khi GV mong đợi HS trong lớp sẽ “viết đủ” về 4 mùa xuân, hạ, thu, đông…</a:t>
            </a:r>
          </a:p>
        </p:txBody>
      </p:sp>
      <p:sp>
        <p:nvSpPr>
          <p:cNvPr id="4" name="Slide Number Placeholder 3"/>
          <p:cNvSpPr>
            <a:spLocks noGrp="1"/>
          </p:cNvSpPr>
          <p:nvPr>
            <p:ph type="sldNum" sz="quarter" idx="5"/>
          </p:nvPr>
        </p:nvSpPr>
        <p:spPr/>
        <p:txBody>
          <a:bodyPr/>
          <a:lstStyle/>
          <a:p>
            <a:fld id="{B3CCCE72-27A5-F040-965D-34927EF7518E}" type="slidenum">
              <a:rPr lang="en-VN" smtClean="0"/>
              <a:t>40</a:t>
            </a:fld>
            <a:endParaRPr lang="en-VN"/>
          </a:p>
        </p:txBody>
      </p:sp>
    </p:spTree>
    <p:extLst>
      <p:ext uri="{BB962C8B-B14F-4D97-AF65-F5344CB8AC3E}">
        <p14:creationId xmlns:p14="http://schemas.microsoft.com/office/powerpoint/2010/main" val="2803181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3CCCE72-27A5-F040-965D-34927EF7518E}" type="slidenum">
              <a:rPr lang="en-VN" smtClean="0"/>
              <a:t>42</a:t>
            </a:fld>
            <a:endParaRPr lang="en-VN"/>
          </a:p>
        </p:txBody>
      </p:sp>
    </p:spTree>
    <p:extLst>
      <p:ext uri="{BB962C8B-B14F-4D97-AF65-F5344CB8AC3E}">
        <p14:creationId xmlns:p14="http://schemas.microsoft.com/office/powerpoint/2010/main" val="2826920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GIAO VIỆC</a:t>
            </a:r>
          </a:p>
        </p:txBody>
      </p:sp>
      <p:sp>
        <p:nvSpPr>
          <p:cNvPr id="4" name="Slide Number Placeholder 3"/>
          <p:cNvSpPr>
            <a:spLocks noGrp="1"/>
          </p:cNvSpPr>
          <p:nvPr>
            <p:ph type="sldNum" sz="quarter" idx="5"/>
          </p:nvPr>
        </p:nvSpPr>
        <p:spPr/>
        <p:txBody>
          <a:bodyPr/>
          <a:lstStyle/>
          <a:p>
            <a:fld id="{B3CCCE72-27A5-F040-965D-34927EF7518E}" type="slidenum">
              <a:rPr lang="en-VN" smtClean="0"/>
              <a:t>45</a:t>
            </a:fld>
            <a:endParaRPr lang="en-VN"/>
          </a:p>
        </p:txBody>
      </p:sp>
    </p:spTree>
    <p:extLst>
      <p:ext uri="{BB962C8B-B14F-4D97-AF65-F5344CB8AC3E}">
        <p14:creationId xmlns:p14="http://schemas.microsoft.com/office/powerpoint/2010/main" val="3473036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Kết thúc buổi tập huấn bằng câu nói đã GIEO từ đầu… Tiếng Việt là môn học hàm chứa một nguồn chất liệu tuyệt vời các VB Văn học, VB thông tin để đảm bảo tích hợp giáo dục Quyền con người hiệu quả. Làm được điều này, chúng ra sẽ góp phần kiến tạo nên không gian học tậpn hạnh phúc mà trẻ em mong đợi.</a:t>
            </a:r>
          </a:p>
        </p:txBody>
      </p:sp>
      <p:sp>
        <p:nvSpPr>
          <p:cNvPr id="4" name="Slide Number Placeholder 3"/>
          <p:cNvSpPr>
            <a:spLocks noGrp="1"/>
          </p:cNvSpPr>
          <p:nvPr>
            <p:ph type="sldNum" sz="quarter" idx="5"/>
          </p:nvPr>
        </p:nvSpPr>
        <p:spPr/>
        <p:txBody>
          <a:bodyPr/>
          <a:lstStyle/>
          <a:p>
            <a:fld id="{B3CCCE72-27A5-F040-965D-34927EF7518E}" type="slidenum">
              <a:rPr lang="en-VN" smtClean="0"/>
              <a:t>46</a:t>
            </a:fld>
            <a:endParaRPr lang="en-VN"/>
          </a:p>
        </p:txBody>
      </p:sp>
    </p:spTree>
    <p:extLst>
      <p:ext uri="{BB962C8B-B14F-4D97-AF65-F5344CB8AC3E}">
        <p14:creationId xmlns:p14="http://schemas.microsoft.com/office/powerpoint/2010/main" val="156625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Đây là những MẢNH GHÉP không mong đợi của chúng ta đối với trẻ em. Trong đó có thể phần nào nhìn thấy những điều KHÔNG MAY MẮN các em đang phải gánh chịu: đòn roi, giao tiếp bạo lực, áp lực học hành, sự kì thị, sự trói buộc và không được vui chơi, sự buộc phải im lặng …</a:t>
            </a:r>
          </a:p>
        </p:txBody>
      </p:sp>
      <p:sp>
        <p:nvSpPr>
          <p:cNvPr id="4" name="Slide Number Placeholder 3"/>
          <p:cNvSpPr>
            <a:spLocks noGrp="1"/>
          </p:cNvSpPr>
          <p:nvPr>
            <p:ph type="sldNum" sz="quarter" idx="5"/>
          </p:nvPr>
        </p:nvSpPr>
        <p:spPr/>
        <p:txBody>
          <a:bodyPr/>
          <a:lstStyle/>
          <a:p>
            <a:fld id="{B3CCCE72-27A5-F040-965D-34927EF7518E}" type="slidenum">
              <a:rPr lang="en-VN" smtClean="0"/>
              <a:t>5</a:t>
            </a:fld>
            <a:endParaRPr lang="en-VN"/>
          </a:p>
        </p:txBody>
      </p:sp>
    </p:spTree>
    <p:extLst>
      <p:ext uri="{BB962C8B-B14F-4D97-AF65-F5344CB8AC3E}">
        <p14:creationId xmlns:p14="http://schemas.microsoft.com/office/powerpoint/2010/main" val="108068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Dành 5 phút để quan sát, 10 phút để chia sẻ</a:t>
            </a:r>
          </a:p>
        </p:txBody>
      </p:sp>
      <p:sp>
        <p:nvSpPr>
          <p:cNvPr id="4" name="Slide Number Placeholder 3"/>
          <p:cNvSpPr>
            <a:spLocks noGrp="1"/>
          </p:cNvSpPr>
          <p:nvPr>
            <p:ph type="sldNum" sz="quarter" idx="5"/>
          </p:nvPr>
        </p:nvSpPr>
        <p:spPr/>
        <p:txBody>
          <a:bodyPr/>
          <a:lstStyle/>
          <a:p>
            <a:fld id="{B3CCCE72-27A5-F040-965D-34927EF7518E}" type="slidenum">
              <a:rPr lang="en-VN" smtClean="0"/>
              <a:t>7</a:t>
            </a:fld>
            <a:endParaRPr lang="en-VN"/>
          </a:p>
        </p:txBody>
      </p:sp>
    </p:spTree>
    <p:extLst>
      <p:ext uri="{BB962C8B-B14F-4D97-AF65-F5344CB8AC3E}">
        <p14:creationId xmlns:p14="http://schemas.microsoft.com/office/powerpoint/2010/main" val="3783855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Khẳng định: Giáo dục là một hành trình, là sự tiếp nối. Và nếu chúng ta GIEO NHỮNG MẦM CÂY HẠNH PHÚC, tôn trọng sự phát triển, các quyền và bổn phận của trẻ nhỏ, chắc chắn các em cũng sẽ GIEO TRỒNG NHỮNG MẦM CÂY HẠNH PHÚC</a:t>
            </a:r>
          </a:p>
        </p:txBody>
      </p:sp>
      <p:sp>
        <p:nvSpPr>
          <p:cNvPr id="4" name="Slide Number Placeholder 3"/>
          <p:cNvSpPr>
            <a:spLocks noGrp="1"/>
          </p:cNvSpPr>
          <p:nvPr>
            <p:ph type="sldNum" sz="quarter" idx="5"/>
          </p:nvPr>
        </p:nvSpPr>
        <p:spPr/>
        <p:txBody>
          <a:bodyPr/>
          <a:lstStyle/>
          <a:p>
            <a:fld id="{B3CCCE72-27A5-F040-965D-34927EF7518E}" type="slidenum">
              <a:rPr lang="en-VN" smtClean="0"/>
              <a:t>8</a:t>
            </a:fld>
            <a:endParaRPr lang="en-VN"/>
          </a:p>
        </p:txBody>
      </p:sp>
    </p:spTree>
    <p:extLst>
      <p:ext uri="{BB962C8B-B14F-4D97-AF65-F5344CB8AC3E}">
        <p14:creationId xmlns:p14="http://schemas.microsoft.com/office/powerpoint/2010/main" val="24843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Nêu chậm 4 câu hỏi, dành thời gian 5-7 phút để GV suy ngẫm, dự kiến các câu trả lời</a:t>
            </a:r>
          </a:p>
        </p:txBody>
      </p:sp>
      <p:sp>
        <p:nvSpPr>
          <p:cNvPr id="4" name="Slide Number Placeholder 3"/>
          <p:cNvSpPr>
            <a:spLocks noGrp="1"/>
          </p:cNvSpPr>
          <p:nvPr>
            <p:ph type="sldNum" sz="quarter" idx="5"/>
          </p:nvPr>
        </p:nvSpPr>
        <p:spPr/>
        <p:txBody>
          <a:bodyPr/>
          <a:lstStyle/>
          <a:p>
            <a:fld id="{B3CCCE72-27A5-F040-965D-34927EF7518E}" type="slidenum">
              <a:rPr lang="en-VN" smtClean="0"/>
              <a:t>10</a:t>
            </a:fld>
            <a:endParaRPr lang="en-VN"/>
          </a:p>
        </p:txBody>
      </p:sp>
    </p:spTree>
    <p:extLst>
      <p:ext uri="{BB962C8B-B14F-4D97-AF65-F5344CB8AC3E}">
        <p14:creationId xmlns:p14="http://schemas.microsoft.com/office/powerpoint/2010/main" val="3066838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NỘI DUNG 1. Ý NGHĨA CỦA VIỆC TÍCH HỢP… Nhấn mạnh 03 giá trị của tích hợp giáo dục Quyền con người</a:t>
            </a:r>
          </a:p>
        </p:txBody>
      </p:sp>
      <p:sp>
        <p:nvSpPr>
          <p:cNvPr id="4" name="Slide Number Placeholder 3"/>
          <p:cNvSpPr>
            <a:spLocks noGrp="1"/>
          </p:cNvSpPr>
          <p:nvPr>
            <p:ph type="sldNum" sz="quarter" idx="5"/>
          </p:nvPr>
        </p:nvSpPr>
        <p:spPr/>
        <p:txBody>
          <a:bodyPr/>
          <a:lstStyle/>
          <a:p>
            <a:fld id="{B3CCCE72-27A5-F040-965D-34927EF7518E}" type="slidenum">
              <a:rPr lang="en-VN" smtClean="0"/>
              <a:t>12</a:t>
            </a:fld>
            <a:endParaRPr lang="en-VN"/>
          </a:p>
        </p:txBody>
      </p:sp>
    </p:spTree>
    <p:extLst>
      <p:ext uri="{BB962C8B-B14F-4D97-AF65-F5344CB8AC3E}">
        <p14:creationId xmlns:p14="http://schemas.microsoft.com/office/powerpoint/2010/main" val="370969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Nêu lại các thông tin cơ bản </a:t>
            </a:r>
          </a:p>
        </p:txBody>
      </p:sp>
      <p:sp>
        <p:nvSpPr>
          <p:cNvPr id="4" name="Slide Number Placeholder 3"/>
          <p:cNvSpPr>
            <a:spLocks noGrp="1"/>
          </p:cNvSpPr>
          <p:nvPr>
            <p:ph type="sldNum" sz="quarter" idx="5"/>
          </p:nvPr>
        </p:nvSpPr>
        <p:spPr/>
        <p:txBody>
          <a:bodyPr/>
          <a:lstStyle/>
          <a:p>
            <a:fld id="{B3CCCE72-27A5-F040-965D-34927EF7518E}" type="slidenum">
              <a:rPr lang="en-VN" smtClean="0"/>
              <a:t>13</a:t>
            </a:fld>
            <a:endParaRPr lang="en-VN"/>
          </a:p>
        </p:txBody>
      </p:sp>
    </p:spTree>
    <p:extLst>
      <p:ext uri="{BB962C8B-B14F-4D97-AF65-F5344CB8AC3E}">
        <p14:creationId xmlns:p14="http://schemas.microsoft.com/office/powerpoint/2010/main" val="202234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Khẳng định ƯU THẾ của môn Tiếng Việt với việc tích hợp nội dung giáo dục Quyền con người (qua 4 ý)</a:t>
            </a:r>
          </a:p>
        </p:txBody>
      </p:sp>
      <p:sp>
        <p:nvSpPr>
          <p:cNvPr id="4" name="Slide Number Placeholder 3"/>
          <p:cNvSpPr>
            <a:spLocks noGrp="1"/>
          </p:cNvSpPr>
          <p:nvPr>
            <p:ph type="sldNum" sz="quarter" idx="5"/>
          </p:nvPr>
        </p:nvSpPr>
        <p:spPr/>
        <p:txBody>
          <a:bodyPr/>
          <a:lstStyle/>
          <a:p>
            <a:fld id="{B3CCCE72-27A5-F040-965D-34927EF7518E}" type="slidenum">
              <a:rPr lang="en-VN" smtClean="0"/>
              <a:t>16</a:t>
            </a:fld>
            <a:endParaRPr lang="en-VN"/>
          </a:p>
        </p:txBody>
      </p:sp>
    </p:spTree>
    <p:extLst>
      <p:ext uri="{BB962C8B-B14F-4D97-AF65-F5344CB8AC3E}">
        <p14:creationId xmlns:p14="http://schemas.microsoft.com/office/powerpoint/2010/main" val="90839531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ACF985-52D9-7E49-B85C-7717EE50D04B}" type="datetimeFigureOut">
              <a:rPr lang="en-VN" smtClean="0"/>
              <a:t>26/12/2023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0A8507F7-CB08-E946-9727-E66A5A8F7E61}" type="slidenum">
              <a:rPr lang="en-VN" smtClean="0"/>
              <a:t>‹#›</a:t>
            </a:fld>
            <a:endParaRPr lang="en-VN"/>
          </a:p>
        </p:txBody>
      </p:sp>
    </p:spTree>
    <p:extLst>
      <p:ext uri="{BB962C8B-B14F-4D97-AF65-F5344CB8AC3E}">
        <p14:creationId xmlns:p14="http://schemas.microsoft.com/office/powerpoint/2010/main" val="301499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ACF985-52D9-7E49-B85C-7717EE50D04B}" type="datetimeFigureOut">
              <a:rPr lang="en-VN" smtClean="0"/>
              <a:t>26/12/2023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0A8507F7-CB08-E946-9727-E66A5A8F7E61}" type="slidenum">
              <a:rPr lang="en-VN" smtClean="0"/>
              <a:t>‹#›</a:t>
            </a:fld>
            <a:endParaRPr lang="en-VN"/>
          </a:p>
        </p:txBody>
      </p:sp>
    </p:spTree>
    <p:extLst>
      <p:ext uri="{BB962C8B-B14F-4D97-AF65-F5344CB8AC3E}">
        <p14:creationId xmlns:p14="http://schemas.microsoft.com/office/powerpoint/2010/main" val="3492226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ACF985-52D9-7E49-B85C-7717EE50D04B}" type="datetimeFigureOut">
              <a:rPr lang="en-VN" smtClean="0"/>
              <a:t>26/12/2023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0A8507F7-CB08-E946-9727-E66A5A8F7E61}" type="slidenum">
              <a:rPr lang="en-VN" smtClean="0"/>
              <a:t>‹#›</a:t>
            </a:fld>
            <a:endParaRPr lang="en-VN"/>
          </a:p>
        </p:txBody>
      </p:sp>
    </p:spTree>
    <p:extLst>
      <p:ext uri="{BB962C8B-B14F-4D97-AF65-F5344CB8AC3E}">
        <p14:creationId xmlns:p14="http://schemas.microsoft.com/office/powerpoint/2010/main" val="3588842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endParaRPr lang="en-US"/>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endParaRPr lang="en-US"/>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endParaRPr lang="en-US"/>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endParaRPr lang="en-US"/>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6656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ACF985-52D9-7E49-B85C-7717EE50D04B}" type="datetimeFigureOut">
              <a:rPr lang="en-VN" smtClean="0"/>
              <a:t>26/12/2023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0A8507F7-CB08-E946-9727-E66A5A8F7E61}" type="slidenum">
              <a:rPr lang="en-VN" smtClean="0"/>
              <a:t>‹#›</a:t>
            </a:fld>
            <a:endParaRPr lang="en-VN"/>
          </a:p>
        </p:txBody>
      </p:sp>
    </p:spTree>
    <p:extLst>
      <p:ext uri="{BB962C8B-B14F-4D97-AF65-F5344CB8AC3E}">
        <p14:creationId xmlns:p14="http://schemas.microsoft.com/office/powerpoint/2010/main" val="2096950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F5ACF985-52D9-7E49-B85C-7717EE50D04B}" type="datetimeFigureOut">
              <a:rPr lang="en-VN" smtClean="0"/>
              <a:t>26/12/2023</a:t>
            </a:fld>
            <a:endParaRPr lang="en-VN"/>
          </a:p>
        </p:txBody>
      </p:sp>
      <p:sp>
        <p:nvSpPr>
          <p:cNvPr id="5" name="Footer Placeholder 4"/>
          <p:cNvSpPr>
            <a:spLocks noGrp="1"/>
          </p:cNvSpPr>
          <p:nvPr>
            <p:ph type="ftr" sz="quarter" idx="11"/>
          </p:nvPr>
        </p:nvSpPr>
        <p:spPr>
          <a:xfrm>
            <a:off x="2182708" y="6272784"/>
            <a:ext cx="6327648" cy="365125"/>
          </a:xfrm>
        </p:spPr>
        <p:txBody>
          <a:bodyPr/>
          <a:lstStyle/>
          <a:p>
            <a:endParaRPr lang="en-VN"/>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A8507F7-CB08-E946-9727-E66A5A8F7E61}" type="slidenum">
              <a:rPr lang="en-VN" smtClean="0"/>
              <a:t>‹#›</a:t>
            </a:fld>
            <a:endParaRPr lang="en-VN"/>
          </a:p>
        </p:txBody>
      </p:sp>
    </p:spTree>
    <p:extLst>
      <p:ext uri="{BB962C8B-B14F-4D97-AF65-F5344CB8AC3E}">
        <p14:creationId xmlns:p14="http://schemas.microsoft.com/office/powerpoint/2010/main" val="3922240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ACF985-52D9-7E49-B85C-7717EE50D04B}" type="datetimeFigureOut">
              <a:rPr lang="en-VN" smtClean="0"/>
              <a:t>26/12/2023</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0A8507F7-CB08-E946-9727-E66A5A8F7E61}" type="slidenum">
              <a:rPr lang="en-VN" smtClean="0"/>
              <a:t>‹#›</a:t>
            </a:fld>
            <a:endParaRPr lang="en-VN"/>
          </a:p>
        </p:txBody>
      </p:sp>
    </p:spTree>
    <p:extLst>
      <p:ext uri="{BB962C8B-B14F-4D97-AF65-F5344CB8AC3E}">
        <p14:creationId xmlns:p14="http://schemas.microsoft.com/office/powerpoint/2010/main" val="1217607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ACF985-52D9-7E49-B85C-7717EE50D04B}" type="datetimeFigureOut">
              <a:rPr lang="en-VN" smtClean="0"/>
              <a:t>26/12/2023</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0A8507F7-CB08-E946-9727-E66A5A8F7E61}" type="slidenum">
              <a:rPr lang="en-VN" smtClean="0"/>
              <a:t>‹#›</a:t>
            </a:fld>
            <a:endParaRPr lang="en-VN"/>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0595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5ACF985-52D9-7E49-B85C-7717EE50D04B}" type="datetimeFigureOut">
              <a:rPr lang="en-VN" smtClean="0"/>
              <a:t>26/12/2023</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0A8507F7-CB08-E946-9727-E66A5A8F7E61}" type="slidenum">
              <a:rPr lang="en-VN" smtClean="0"/>
              <a:t>‹#›</a:t>
            </a:fld>
            <a:endParaRPr lang="en-VN"/>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0399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ACF985-52D9-7E49-B85C-7717EE50D04B}" type="datetimeFigureOut">
              <a:rPr lang="en-VN" smtClean="0"/>
              <a:t>26/12/2023</a:t>
            </a:fld>
            <a:endParaRPr lang="en-VN"/>
          </a:p>
        </p:txBody>
      </p:sp>
      <p:sp>
        <p:nvSpPr>
          <p:cNvPr id="3" name="Footer Placeholder 2"/>
          <p:cNvSpPr>
            <a:spLocks noGrp="1"/>
          </p:cNvSpPr>
          <p:nvPr>
            <p:ph type="ftr" sz="quarter" idx="11"/>
          </p:nvPr>
        </p:nvSpPr>
        <p:spPr/>
        <p:txBody>
          <a:bodyPr/>
          <a:lstStyle/>
          <a:p>
            <a:endParaRPr lang="en-VN"/>
          </a:p>
        </p:txBody>
      </p:sp>
      <p:sp>
        <p:nvSpPr>
          <p:cNvPr id="4" name="Slide Number Placeholder 3"/>
          <p:cNvSpPr>
            <a:spLocks noGrp="1"/>
          </p:cNvSpPr>
          <p:nvPr>
            <p:ph type="sldNum" sz="quarter" idx="12"/>
          </p:nvPr>
        </p:nvSpPr>
        <p:spPr/>
        <p:txBody>
          <a:bodyPr/>
          <a:lstStyle/>
          <a:p>
            <a:fld id="{0A8507F7-CB08-E946-9727-E66A5A8F7E61}" type="slidenum">
              <a:rPr lang="en-VN" smtClean="0"/>
              <a:t>‹#›</a:t>
            </a:fld>
            <a:endParaRPr lang="en-VN"/>
          </a:p>
        </p:txBody>
      </p:sp>
    </p:spTree>
    <p:extLst>
      <p:ext uri="{BB962C8B-B14F-4D97-AF65-F5344CB8AC3E}">
        <p14:creationId xmlns:p14="http://schemas.microsoft.com/office/powerpoint/2010/main" val="257425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ACF985-52D9-7E49-B85C-7717EE50D04B}" type="datetimeFigureOut">
              <a:rPr lang="en-VN" smtClean="0"/>
              <a:t>26/12/2023</a:t>
            </a:fld>
            <a:endParaRPr lang="en-VN"/>
          </a:p>
        </p:txBody>
      </p:sp>
      <p:sp>
        <p:nvSpPr>
          <p:cNvPr id="6" name="Footer Placeholder 5"/>
          <p:cNvSpPr>
            <a:spLocks noGrp="1"/>
          </p:cNvSpPr>
          <p:nvPr>
            <p:ph type="ftr" sz="quarter" idx="11"/>
          </p:nvPr>
        </p:nvSpPr>
        <p:spPr/>
        <p:txBody>
          <a:bodyPr/>
          <a:lstStyle/>
          <a:p>
            <a:endParaRPr lang="en-VN"/>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0A8507F7-CB08-E946-9727-E66A5A8F7E61}" type="slidenum">
              <a:rPr lang="en-VN" smtClean="0"/>
              <a:t>‹#›</a:t>
            </a:fld>
            <a:endParaRPr lang="en-VN"/>
          </a:p>
        </p:txBody>
      </p:sp>
    </p:spTree>
    <p:extLst>
      <p:ext uri="{BB962C8B-B14F-4D97-AF65-F5344CB8AC3E}">
        <p14:creationId xmlns:p14="http://schemas.microsoft.com/office/powerpoint/2010/main" val="1251862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ACF985-52D9-7E49-B85C-7717EE50D04B}" type="datetimeFigureOut">
              <a:rPr lang="en-VN" smtClean="0"/>
              <a:t>26/12/2023</a:t>
            </a:fld>
            <a:endParaRPr lang="en-VN"/>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0A8507F7-CB08-E946-9727-E66A5A8F7E61}" type="slidenum">
              <a:rPr lang="en-VN" smtClean="0"/>
              <a:t>‹#›</a:t>
            </a:fld>
            <a:endParaRPr lang="en-VN"/>
          </a:p>
        </p:txBody>
      </p:sp>
    </p:spTree>
    <p:extLst>
      <p:ext uri="{BB962C8B-B14F-4D97-AF65-F5344CB8AC3E}">
        <p14:creationId xmlns:p14="http://schemas.microsoft.com/office/powerpoint/2010/main" val="2049089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5ACF985-52D9-7E49-B85C-7717EE50D04B}" type="datetimeFigureOut">
              <a:rPr lang="en-VN" smtClean="0"/>
              <a:t>26/12/2023</a:t>
            </a:fld>
            <a:endParaRPr lang="en-VN"/>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VN"/>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0A8507F7-CB08-E946-9727-E66A5A8F7E61}" type="slidenum">
              <a:rPr lang="en-VN" smtClean="0"/>
              <a:t>‹#›</a:t>
            </a:fld>
            <a:endParaRPr lang="en-VN"/>
          </a:p>
        </p:txBody>
      </p:sp>
    </p:spTree>
    <p:extLst>
      <p:ext uri="{BB962C8B-B14F-4D97-AF65-F5344CB8AC3E}">
        <p14:creationId xmlns:p14="http://schemas.microsoft.com/office/powerpoint/2010/main" val="39880321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3.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6.wdp"/><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3.png"/><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6.wdp"/><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13.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6.wdp"/><Relationship Id="rId7" Type="http://schemas.openxmlformats.org/officeDocument/2006/relationships/diagramColors" Target="../diagrams/colors4.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6.wdp"/><Relationship Id="rId7" Type="http://schemas.openxmlformats.org/officeDocument/2006/relationships/diagramColors" Target="../diagrams/colors5.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Quyền con người là gì? Nội dung quyền con người theo Hiến pháp?">
            <a:extLst>
              <a:ext uri="{FF2B5EF4-FFF2-40B4-BE49-F238E27FC236}">
                <a16:creationId xmlns:a16="http://schemas.microsoft.com/office/drawing/2014/main" id="{55C726E0-753F-7C8C-D354-7BBC3DE6D7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94"/>
          <a:stretch/>
        </p:blipFill>
        <p:spPr bwMode="auto">
          <a:xfrm>
            <a:off x="10104119" y="1"/>
            <a:ext cx="1840619" cy="12899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C8DDBB-BC93-8D4B-EE9C-53B19EE3960E}"/>
              </a:ext>
            </a:extLst>
          </p:cNvPr>
          <p:cNvSpPr>
            <a:spLocks noGrp="1"/>
          </p:cNvSpPr>
          <p:nvPr>
            <p:ph type="ctrTitle"/>
          </p:nvPr>
        </p:nvSpPr>
        <p:spPr>
          <a:xfrm>
            <a:off x="1635210" y="1781300"/>
            <a:ext cx="8921579" cy="1742302"/>
          </a:xfrm>
        </p:spPr>
        <p:txBody>
          <a:bodyPr>
            <a:normAutofit fontScale="90000"/>
          </a:bodyPr>
          <a:lstStyle/>
          <a:p>
            <a:pPr algn="ctr">
              <a:lnSpc>
                <a:spcPct val="150000"/>
              </a:lnSpc>
              <a:spcAft>
                <a:spcPts val="600"/>
              </a:spcAft>
            </a:pPr>
            <a:r>
              <a:rPr lang="vi-VN" sz="2800" b="1" dirty="0">
                <a:solidFill>
                  <a:srgbClr val="0432FF"/>
                </a:solidFill>
                <a:latin typeface="American Typewriter" panose="02090604020004020304" pitchFamily="18" charset="77"/>
                <a:cs typeface="Consolas" panose="020B0609020204030204" pitchFamily="49" charset="0"/>
              </a:rPr>
              <a:t>Hướng dẫn </a:t>
            </a:r>
            <a:br>
              <a:rPr lang="vi-VN" sz="2800" b="1" dirty="0">
                <a:solidFill>
                  <a:srgbClr val="0432FF"/>
                </a:solidFill>
                <a:latin typeface="American Typewriter" panose="02090604020004020304" pitchFamily="18" charset="77"/>
                <a:cs typeface="Consolas" panose="020B0609020204030204" pitchFamily="49" charset="0"/>
              </a:rPr>
            </a:br>
            <a:r>
              <a:rPr lang="vi-VN" sz="2800" b="1" dirty="0">
                <a:solidFill>
                  <a:srgbClr val="0432FF"/>
                </a:solidFill>
                <a:latin typeface="American Typewriter" panose="02090604020004020304" pitchFamily="18" charset="77"/>
                <a:cs typeface="Consolas" panose="020B0609020204030204" pitchFamily="49" charset="0"/>
              </a:rPr>
              <a:t>TÍCH HỢP NỘI DUNG GIÁO DỤC QUYỀN CON NGƯỜI </a:t>
            </a:r>
            <a:br>
              <a:rPr lang="vi-VN" sz="2800" b="1" dirty="0">
                <a:solidFill>
                  <a:srgbClr val="0432FF"/>
                </a:solidFill>
                <a:latin typeface="American Typewriter" panose="02090604020004020304" pitchFamily="18" charset="77"/>
                <a:cs typeface="Consolas" panose="020B0609020204030204" pitchFamily="49" charset="0"/>
              </a:rPr>
            </a:br>
            <a:r>
              <a:rPr lang="vi-VN" sz="2800" b="1" dirty="0">
                <a:solidFill>
                  <a:srgbClr val="0432FF"/>
                </a:solidFill>
                <a:latin typeface="American Typewriter" panose="02090604020004020304" pitchFamily="18" charset="77"/>
                <a:cs typeface="Consolas" panose="020B0609020204030204" pitchFamily="49" charset="0"/>
              </a:rPr>
              <a:t>trong Chương trình môn Tiếng Việt</a:t>
            </a:r>
            <a:endParaRPr lang="en-VN" sz="2800" b="1" dirty="0">
              <a:solidFill>
                <a:srgbClr val="0432FF"/>
              </a:solidFill>
              <a:latin typeface="American Typewriter" panose="02090604020004020304" pitchFamily="18" charset="77"/>
              <a:cs typeface="Consolas" panose="020B0609020204030204" pitchFamily="49" charset="0"/>
            </a:endParaRPr>
          </a:p>
        </p:txBody>
      </p:sp>
      <p:sp>
        <p:nvSpPr>
          <p:cNvPr id="5" name="TextBox 4">
            <a:extLst>
              <a:ext uri="{FF2B5EF4-FFF2-40B4-BE49-F238E27FC236}">
                <a16:creationId xmlns:a16="http://schemas.microsoft.com/office/drawing/2014/main" id="{D30B9250-6B1B-D415-6A98-2946E3DC416F}"/>
              </a:ext>
            </a:extLst>
          </p:cNvPr>
          <p:cNvSpPr txBox="1"/>
          <p:nvPr/>
        </p:nvSpPr>
        <p:spPr>
          <a:xfrm>
            <a:off x="2040282" y="4480440"/>
            <a:ext cx="8368612" cy="2277547"/>
          </a:xfrm>
          <a:prstGeom prst="rect">
            <a:avLst/>
          </a:prstGeom>
          <a:noFill/>
        </p:spPr>
        <p:txBody>
          <a:bodyPr wrap="square">
            <a:spAutoFit/>
          </a:bodyPr>
          <a:lstStyle/>
          <a:p>
            <a:pPr>
              <a:lnSpc>
                <a:spcPct val="120000"/>
              </a:lnSpc>
            </a:pPr>
            <a:r>
              <a:rPr lang="en-VN" sz="2400" dirty="0">
                <a:latin typeface="American Typewriter" panose="02090604020004020304" pitchFamily="18" charset="77"/>
                <a:cs typeface="Consolas" panose="020B0609020204030204" pitchFamily="49" charset="0"/>
              </a:rPr>
              <a:t>BÁO CÁO VIÊN: </a:t>
            </a:r>
          </a:p>
          <a:p>
            <a:pPr marL="342900" indent="-342900">
              <a:lnSpc>
                <a:spcPct val="120000"/>
              </a:lnSpc>
              <a:buAutoNum type="arabicPeriod"/>
            </a:pPr>
            <a:r>
              <a:rPr lang="en-VN" sz="2400" dirty="0">
                <a:latin typeface="American Typewriter" panose="02090604020004020304" pitchFamily="18" charset="77"/>
                <a:cs typeface="Consolas" panose="020B0609020204030204" pitchFamily="49" charset="0"/>
              </a:rPr>
              <a:t>TS. Xuân Thị Nguyệt Hà, Vụ GD Tiểu học</a:t>
            </a:r>
          </a:p>
          <a:p>
            <a:pPr marL="342900" indent="-342900">
              <a:lnSpc>
                <a:spcPct val="120000"/>
              </a:lnSpc>
              <a:buAutoNum type="arabicPeriod"/>
            </a:pPr>
            <a:r>
              <a:rPr lang="en-VN" sz="2400" dirty="0">
                <a:latin typeface="American Typewriter" panose="02090604020004020304" pitchFamily="18" charset="77"/>
                <a:cs typeface="Consolas" panose="020B0609020204030204" pitchFamily="49" charset="0"/>
              </a:rPr>
              <a:t>TS. Trần Thị Quỳnh Nga, ĐH Sư phạm, ĐH Huế</a:t>
            </a:r>
          </a:p>
          <a:p>
            <a:pPr marL="342900" indent="-342900">
              <a:lnSpc>
                <a:spcPct val="120000"/>
              </a:lnSpc>
              <a:buAutoNum type="arabicPeriod"/>
            </a:pPr>
            <a:endParaRPr lang="en-VN" sz="2400" dirty="0">
              <a:latin typeface="American Typewriter" panose="02090604020004020304" pitchFamily="18" charset="77"/>
              <a:cs typeface="Consolas" panose="020B0609020204030204" pitchFamily="49" charset="0"/>
            </a:endParaRPr>
          </a:p>
          <a:p>
            <a:pPr algn="ctr">
              <a:lnSpc>
                <a:spcPct val="120000"/>
              </a:lnSpc>
            </a:pPr>
            <a:r>
              <a:rPr lang="en-VN" sz="2400" b="1" dirty="0">
                <a:latin typeface="American Typewriter" panose="02090604020004020304" pitchFamily="18" charset="77"/>
                <a:cs typeface="Consolas" panose="020B0609020204030204" pitchFamily="49" charset="0"/>
              </a:rPr>
              <a:t>Hà Nội, 25-27/12/2023</a:t>
            </a:r>
          </a:p>
        </p:txBody>
      </p:sp>
      <p:pic>
        <p:nvPicPr>
          <p:cNvPr id="3" name="Picture 3">
            <a:extLst>
              <a:ext uri="{FF2B5EF4-FFF2-40B4-BE49-F238E27FC236}">
                <a16:creationId xmlns:a16="http://schemas.microsoft.com/office/drawing/2014/main" id="{0CE5C87D-D219-B036-E3CE-A55EBFB0DB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6638" y="100013"/>
            <a:ext cx="4724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15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A9A38AD-684D-0008-7D9D-987EC7B02866}"/>
              </a:ext>
            </a:extLst>
          </p:cNvPr>
          <p:cNvGraphicFramePr/>
          <p:nvPr>
            <p:extLst>
              <p:ext uri="{D42A27DB-BD31-4B8C-83A1-F6EECF244321}">
                <p14:modId xmlns:p14="http://schemas.microsoft.com/office/powerpoint/2010/main" val="2211839545"/>
              </p:ext>
            </p:extLst>
          </p:nvPr>
        </p:nvGraphicFramePr>
        <p:xfrm>
          <a:off x="573437" y="1631160"/>
          <a:ext cx="11360257" cy="4952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8F0E5C3-C00B-D566-D313-CE6B76C9745E}"/>
              </a:ext>
            </a:extLst>
          </p:cNvPr>
          <p:cNvSpPr txBox="1"/>
          <p:nvPr/>
        </p:nvSpPr>
        <p:spPr>
          <a:xfrm>
            <a:off x="258307" y="322105"/>
            <a:ext cx="11933694" cy="954107"/>
          </a:xfrm>
          <a:prstGeom prst="rect">
            <a:avLst/>
          </a:prstGeom>
          <a:noFill/>
        </p:spPr>
        <p:txBody>
          <a:bodyPr wrap="square">
            <a:spAutoFit/>
          </a:bodyPr>
          <a:lstStyle/>
          <a:p>
            <a:pPr algn="r"/>
            <a:r>
              <a:rPr lang="vi-VN" sz="2800" b="1" i="0" dirty="0">
                <a:solidFill>
                  <a:srgbClr val="C00000"/>
                </a:solidFill>
                <a:effectLst/>
                <a:latin typeface="American Typewriter" panose="02090604020004020304" pitchFamily="18" charset="77"/>
              </a:rPr>
              <a:t>Các câu hỏi đặt ra trong Chuyên đề TÍCH HỢP ND GIÁO DỤC</a:t>
            </a:r>
          </a:p>
          <a:p>
            <a:pPr algn="r"/>
            <a:r>
              <a:rPr lang="vi-VN" sz="2800" b="1" i="0" dirty="0">
                <a:solidFill>
                  <a:srgbClr val="C00000"/>
                </a:solidFill>
                <a:effectLst/>
                <a:latin typeface="American Typewriter" panose="02090604020004020304" pitchFamily="18" charset="77"/>
              </a:rPr>
              <a:t>QUYỀN CON NGƯỜI TRONG CT MÔN TIẾNG VIỆT</a:t>
            </a:r>
            <a:r>
              <a:rPr lang="vi-VN" sz="2800" i="0" dirty="0">
                <a:solidFill>
                  <a:srgbClr val="C00000"/>
                </a:solidFill>
                <a:effectLst/>
                <a:latin typeface="American Typewriter" panose="02090604020004020304" pitchFamily="18" charset="77"/>
              </a:rPr>
              <a:t> </a:t>
            </a:r>
          </a:p>
        </p:txBody>
      </p:sp>
    </p:spTree>
    <p:extLst>
      <p:ext uri="{BB962C8B-B14F-4D97-AF65-F5344CB8AC3E}">
        <p14:creationId xmlns:p14="http://schemas.microsoft.com/office/powerpoint/2010/main" val="138821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1">
        <p:bldAsOne/>
      </p:bldGraphic>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B7B0-3BA1-F050-A9DD-59BEFD34ED5B}"/>
              </a:ext>
            </a:extLst>
          </p:cNvPr>
          <p:cNvSpPr>
            <a:spLocks noGrp="1"/>
          </p:cNvSpPr>
          <p:nvPr>
            <p:ph type="title"/>
          </p:nvPr>
        </p:nvSpPr>
        <p:spPr/>
        <p:txBody>
          <a:bodyPr>
            <a:normAutofit/>
          </a:bodyPr>
          <a:lstStyle/>
          <a:p>
            <a:pPr algn="ctr">
              <a:lnSpc>
                <a:spcPct val="150000"/>
              </a:lnSpc>
            </a:pPr>
            <a:r>
              <a:rPr lang="en-VN" sz="2800" b="1" dirty="0">
                <a:latin typeface="American Typewriter" panose="02090604020004020304" pitchFamily="18" charset="77"/>
              </a:rPr>
              <a:t>NỘI DUNG 1. </a:t>
            </a:r>
            <a:br>
              <a:rPr lang="en-VN" sz="2800" b="1" dirty="0">
                <a:latin typeface="American Typewriter" panose="02090604020004020304" pitchFamily="18" charset="77"/>
              </a:rPr>
            </a:b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Ý</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nghĩa</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của</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việc</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b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b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dung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giáo</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dục</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b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b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trong</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môn</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28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28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Việt</a:t>
            </a:r>
            <a:br>
              <a:rPr lang="en-US" sz="2800" b="1" dirty="0">
                <a:latin typeface="American Typewriter" panose="02090604020004020304" pitchFamily="18" charset="77"/>
              </a:rPr>
            </a:br>
            <a:endParaRPr lang="en-VN" sz="2800" b="1" dirty="0">
              <a:latin typeface="American Typewriter" panose="02090604020004020304" pitchFamily="18" charset="77"/>
            </a:endParaRPr>
          </a:p>
        </p:txBody>
      </p:sp>
    </p:spTree>
    <p:extLst>
      <p:ext uri="{BB962C8B-B14F-4D97-AF65-F5344CB8AC3E}">
        <p14:creationId xmlns:p14="http://schemas.microsoft.com/office/powerpoint/2010/main" val="2880007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ảnh về 2 người, mọi người đang đứng và ngoài trời">
            <a:extLst>
              <a:ext uri="{FF2B5EF4-FFF2-40B4-BE49-F238E27FC236}">
                <a16:creationId xmlns:a16="http://schemas.microsoft.com/office/drawing/2014/main" id="{B12FA5CA-14E1-E09F-1BFA-578138A3A4A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56" b="99122" l="9961" r="89990">
                        <a14:foregroundMark x1="47314" y1="43558" x2="38965" y2="19034"/>
                        <a14:foregroundMark x1="38965" y1="19034" x2="28467" y2="13616"/>
                        <a14:foregroundMark x1="28467" y1="13616" x2="17041" y2="19034"/>
                        <a14:foregroundMark x1="17041" y1="19034" x2="8252" y2="31332"/>
                        <a14:foregroundMark x1="8252" y1="31332" x2="11279" y2="67496"/>
                        <a14:foregroundMark x1="11279" y1="67496" x2="6738" y2="84334"/>
                        <a14:foregroundMark x1="6738" y1="84334" x2="15332" y2="97438"/>
                        <a14:foregroundMark x1="15332" y1="97438" x2="26709" y2="98755"/>
                        <a14:foregroundMark x1="26709" y1="98755" x2="38232" y2="97584"/>
                        <a14:foregroundMark x1="38232" y1="97584" x2="62988" y2="99122"/>
                        <a14:foregroundMark x1="62988" y1="99122" x2="57617" y2="82211"/>
                        <a14:foregroundMark x1="57617" y1="82211" x2="56201" y2="62152"/>
                        <a14:foregroundMark x1="56201" y1="62152" x2="47656" y2="43997"/>
                        <a14:foregroundMark x1="78027" y1="56662" x2="78027" y2="56662"/>
                      </a14:backgroundRemoval>
                    </a14:imgEffect>
                  </a14:imgLayer>
                </a14:imgProps>
              </a:ext>
              <a:ext uri="{28A0092B-C50C-407E-A947-70E740481C1C}">
                <a14:useLocalDpi xmlns:a14="http://schemas.microsoft.com/office/drawing/2010/main" val="0"/>
              </a:ext>
            </a:extLst>
          </a:blip>
          <a:srcRect r="37163"/>
          <a:stretch/>
        </p:blipFill>
        <p:spPr bwMode="auto">
          <a:xfrm>
            <a:off x="174135" y="2822129"/>
            <a:ext cx="3053166" cy="3240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F1476825-6901-E1BA-D162-351BB25B0F6D}"/>
              </a:ext>
            </a:extLst>
          </p:cNvPr>
          <p:cNvGraphicFramePr/>
          <p:nvPr>
            <p:extLst>
              <p:ext uri="{D42A27DB-BD31-4B8C-83A1-F6EECF244321}">
                <p14:modId xmlns:p14="http://schemas.microsoft.com/office/powerpoint/2010/main" val="4145645124"/>
              </p:ext>
            </p:extLst>
          </p:nvPr>
        </p:nvGraphicFramePr>
        <p:xfrm>
          <a:off x="307383" y="205274"/>
          <a:ext cx="11577234" cy="65162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6012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BDE9-A5AA-4288-E13B-33FDDB0F1F47}"/>
              </a:ext>
            </a:extLst>
          </p:cNvPr>
          <p:cNvSpPr>
            <a:spLocks noGrp="1"/>
          </p:cNvSpPr>
          <p:nvPr>
            <p:ph type="title"/>
          </p:nvPr>
        </p:nvSpPr>
        <p:spPr/>
        <p:txBody>
          <a:bodyPr>
            <a:normAutofit/>
          </a:bodyPr>
          <a:lstStyle/>
          <a:p>
            <a:pPr algn="r"/>
            <a:r>
              <a:rPr lang="en-VN" sz="2800" dirty="0">
                <a:latin typeface="American Typewriter" panose="02090604020004020304" pitchFamily="18" charset="77"/>
              </a:rPr>
              <a:t>MỘT SỐ </a:t>
            </a:r>
            <a:br>
              <a:rPr lang="en-VN" sz="2800" dirty="0">
                <a:latin typeface="American Typewriter" panose="02090604020004020304" pitchFamily="18" charset="77"/>
              </a:rPr>
            </a:br>
            <a:r>
              <a:rPr lang="en-VN" sz="2800" dirty="0">
                <a:latin typeface="American Typewriter" panose="02090604020004020304" pitchFamily="18" charset="77"/>
              </a:rPr>
              <a:t>THÔNG TIN </a:t>
            </a:r>
            <a:br>
              <a:rPr lang="en-VN" sz="2800" dirty="0">
                <a:latin typeface="American Typewriter" panose="02090604020004020304" pitchFamily="18" charset="77"/>
              </a:rPr>
            </a:br>
            <a:r>
              <a:rPr lang="en-VN" sz="2800" dirty="0">
                <a:latin typeface="American Typewriter" panose="02090604020004020304" pitchFamily="18" charset="77"/>
              </a:rPr>
              <a:t>CƠ BẢN</a:t>
            </a:r>
          </a:p>
        </p:txBody>
      </p:sp>
      <p:pic>
        <p:nvPicPr>
          <p:cNvPr id="5" name="Picture 2">
            <a:extLst>
              <a:ext uri="{FF2B5EF4-FFF2-40B4-BE49-F238E27FC236}">
                <a16:creationId xmlns:a16="http://schemas.microsoft.com/office/drawing/2014/main" id="{92AFF9D9-F039-6DF1-905C-7A9A3DF86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03" y="2425146"/>
            <a:ext cx="3768035" cy="37680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C19F83-9452-CA59-5A2E-57EA3305A77F}"/>
              </a:ext>
            </a:extLst>
          </p:cNvPr>
          <p:cNvSpPr txBox="1"/>
          <p:nvPr/>
        </p:nvSpPr>
        <p:spPr>
          <a:xfrm>
            <a:off x="162338" y="0"/>
            <a:ext cx="9273210" cy="1751185"/>
          </a:xfrm>
          <a:prstGeom prst="rect">
            <a:avLst/>
          </a:prstGeom>
          <a:noFill/>
        </p:spPr>
        <p:txBody>
          <a:bodyPr wrap="square">
            <a:spAutoFit/>
          </a:bodyPr>
          <a:lstStyle/>
          <a:p>
            <a:pPr indent="457200" algn="just">
              <a:lnSpc>
                <a:spcPct val="114000"/>
              </a:lnSpc>
            </a:pP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Không</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phân</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biệt</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đối</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xử</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Điều</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2); </a:t>
            </a:r>
            <a:endParaRPr lang="en-VN" sz="2400" dirty="0">
              <a:solidFill>
                <a:srgbClr val="0432FF"/>
              </a:solidFill>
              <a:effectLst/>
              <a:latin typeface="American Typewriter" panose="02090604020004020304" pitchFamily="18" charset="77"/>
              <a:ea typeface="Calibri" panose="020F0502020204030204" pitchFamily="34" charset="0"/>
              <a:cs typeface="Times New Roman" panose="02020603050405020304" pitchFamily="18" charset="0"/>
            </a:endParaRPr>
          </a:p>
          <a:p>
            <a:pPr indent="457200" algn="just">
              <a:lnSpc>
                <a:spcPct val="114000"/>
              </a:lnSpc>
            </a:pP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Lợi</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ích</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tốt</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nhất</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của</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trẻ</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Điều</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3); </a:t>
            </a:r>
            <a:endParaRPr lang="en-VN" sz="2400" dirty="0">
              <a:solidFill>
                <a:srgbClr val="0432FF"/>
              </a:solidFill>
              <a:effectLst/>
              <a:latin typeface="American Typewriter" panose="02090604020004020304" pitchFamily="18" charset="77"/>
              <a:ea typeface="Calibri" panose="020F0502020204030204" pitchFamily="34" charset="0"/>
              <a:cs typeface="Times New Roman" panose="02020603050405020304" pitchFamily="18" charset="0"/>
            </a:endParaRPr>
          </a:p>
          <a:p>
            <a:pPr indent="457200" algn="just">
              <a:lnSpc>
                <a:spcPct val="114000"/>
              </a:lnSpc>
            </a:pP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Quyền</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tồn</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tại</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và</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phát</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triển</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cuộc</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sống</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Điều</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6); </a:t>
            </a:r>
            <a:endParaRPr lang="en-VN" sz="2400" dirty="0">
              <a:solidFill>
                <a:srgbClr val="0432FF"/>
              </a:solidFill>
              <a:effectLst/>
              <a:latin typeface="American Typewriter" panose="02090604020004020304" pitchFamily="18" charset="77"/>
              <a:ea typeface="Calibri" panose="020F0502020204030204" pitchFamily="34" charset="0"/>
              <a:cs typeface="Times New Roman" panose="02020603050405020304" pitchFamily="18" charset="0"/>
            </a:endParaRPr>
          </a:p>
          <a:p>
            <a:pPr indent="457200" algn="just">
              <a:lnSpc>
                <a:spcPct val="114000"/>
              </a:lnSpc>
            </a:pP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Quyền</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được</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lắng</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nghe</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a:t>
            </a:r>
            <a:r>
              <a:rPr lang="en-US" sz="2400" dirty="0" err="1">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Điều</a:t>
            </a:r>
            <a:r>
              <a:rPr lang="en-US" sz="2400" dirty="0">
                <a:solidFill>
                  <a:srgbClr val="0432FF"/>
                </a:solidFill>
                <a:effectLst/>
                <a:latin typeface="American Typewriter" panose="02090604020004020304" pitchFamily="18" charset="77"/>
                <a:ea typeface="Times New Roman" panose="02020603050405020304" pitchFamily="18" charset="0"/>
                <a:cs typeface="Times New Roman" panose="02020603050405020304" pitchFamily="18" charset="0"/>
              </a:rPr>
              <a:t> 12)</a:t>
            </a:r>
            <a:endParaRPr lang="en-VN" sz="2400" dirty="0">
              <a:solidFill>
                <a:srgbClr val="0432FF"/>
              </a:solidFill>
              <a:effectLst/>
              <a:latin typeface="American Typewriter" panose="02090604020004020304" pitchFamily="18" charset="77"/>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544D460-D31C-FE24-FEDC-49D3FED24F44}"/>
              </a:ext>
            </a:extLst>
          </p:cNvPr>
          <p:cNvSpPr txBox="1"/>
          <p:nvPr/>
        </p:nvSpPr>
        <p:spPr>
          <a:xfrm>
            <a:off x="3617843" y="2715328"/>
            <a:ext cx="8319054" cy="3801554"/>
          </a:xfrm>
          <a:prstGeom prst="rect">
            <a:avLst/>
          </a:prstGeom>
          <a:noFill/>
        </p:spPr>
        <p:txBody>
          <a:bodyPr wrap="square">
            <a:spAutoFit/>
          </a:bodyPr>
          <a:lstStyle/>
          <a:p>
            <a:pPr indent="457200" algn="r">
              <a:lnSpc>
                <a:spcPts val="2000"/>
              </a:lnSpc>
              <a:spcBef>
                <a:spcPts val="600"/>
              </a:spcBef>
              <a:spcAft>
                <a:spcPts val="600"/>
              </a:spcAft>
            </a:pP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Bảo</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đảm</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để</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trẻ</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em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thực</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hiện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được</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đầy</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đủ</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quyền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và</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bổn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phận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của</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mình</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endParaRPr lang="en-VN" sz="2400" dirty="0">
              <a:effectLst/>
              <a:latin typeface="American Typewriter" panose="02090604020004020304" pitchFamily="18" charset="77"/>
              <a:ea typeface="Calibri" panose="020F0502020204030204" pitchFamily="34" charset="0"/>
              <a:cs typeface="Times New Roman" panose="02020603050405020304" pitchFamily="18" charset="0"/>
            </a:endParaRPr>
          </a:p>
          <a:p>
            <a:pPr indent="457200" algn="r">
              <a:lnSpc>
                <a:spcPts val="2000"/>
              </a:lnSpc>
              <a:spcBef>
                <a:spcPts val="600"/>
              </a:spcBef>
              <a:spcAft>
                <a:spcPts val="600"/>
              </a:spcAft>
            </a:pP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Không</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phân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biệt</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đối</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xử</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với</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trẻ</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em; </a:t>
            </a:r>
            <a:endParaRPr lang="en-VN" sz="2400" dirty="0">
              <a:effectLst/>
              <a:latin typeface="American Typewriter" panose="02090604020004020304" pitchFamily="18" charset="77"/>
              <a:ea typeface="Calibri" panose="020F0502020204030204" pitchFamily="34" charset="0"/>
              <a:cs typeface="Times New Roman" panose="02020603050405020304" pitchFamily="18" charset="0"/>
            </a:endParaRPr>
          </a:p>
          <a:p>
            <a:pPr indent="457200" algn="r">
              <a:lnSpc>
                <a:spcPts val="2000"/>
              </a:lnSpc>
              <a:spcBef>
                <a:spcPts val="600"/>
              </a:spcBef>
              <a:spcAft>
                <a:spcPts val="600"/>
              </a:spcAft>
            </a:pP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Bảo</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đảm</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lợi</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ích</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tốt</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nhất</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của</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trẻ</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em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trong</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các</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quyết</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định</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liên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quan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đến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trẻ</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em; </a:t>
            </a:r>
            <a:endParaRPr lang="en-VN" sz="2400" dirty="0">
              <a:effectLst/>
              <a:latin typeface="American Typewriter" panose="02090604020004020304" pitchFamily="18" charset="77"/>
              <a:ea typeface="Calibri" panose="020F0502020204030204" pitchFamily="34" charset="0"/>
              <a:cs typeface="Times New Roman" panose="02020603050405020304" pitchFamily="18" charset="0"/>
            </a:endParaRPr>
          </a:p>
          <a:p>
            <a:pPr indent="457200" algn="r">
              <a:lnSpc>
                <a:spcPts val="2000"/>
              </a:lnSpc>
              <a:spcBef>
                <a:spcPts val="600"/>
              </a:spcBef>
              <a:spcAft>
                <a:spcPts val="600"/>
              </a:spcAft>
            </a:pP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Tôn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trọng</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lắng</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nghe</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xem</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xét</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phản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hồi</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ý</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kiến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nguyện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vọng</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của</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trẻ</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em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và</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endParaRPr lang="en-VN" sz="2400" dirty="0">
              <a:effectLst/>
              <a:latin typeface="American Typewriter" panose="02090604020004020304" pitchFamily="18" charset="77"/>
              <a:ea typeface="Calibri" panose="020F0502020204030204" pitchFamily="34" charset="0"/>
              <a:cs typeface="Times New Roman" panose="02020603050405020304" pitchFamily="18" charset="0"/>
            </a:endParaRPr>
          </a:p>
          <a:p>
            <a:pPr indent="457200" algn="r">
              <a:lnSpc>
                <a:spcPts val="2000"/>
              </a:lnSpc>
              <a:spcBef>
                <a:spcPts val="600"/>
              </a:spcBef>
              <a:spcAft>
                <a:spcPts val="600"/>
              </a:spcAft>
            </a:pP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Khi</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xây</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dựng</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chính</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sách</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pháp</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luật</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tác</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động</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đến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trẻ</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em,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phải</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xem</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xét</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ý</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kiến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của</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trẻ</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em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và</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của</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các</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cơ</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quan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tổ</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chức</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có</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liên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quan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bảo</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đảm</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lồng</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ghép</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các</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mục</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tiêu</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chỉ</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tiêu</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về</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trẻ</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em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trong</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quy</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hoạch</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kế</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hoạch</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phát</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triển</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kinh</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tế</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xã</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hội</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quốc</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gia</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và</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địa</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a:t>
            </a:r>
            <a:r>
              <a:rPr lang="pt-BR" sz="2400" dirty="0" err="1">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phương</a:t>
            </a:r>
            <a:r>
              <a:rPr lang="pt-BR" sz="24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a:t>
            </a:r>
            <a:endParaRPr lang="en-VN" sz="2400" dirty="0">
              <a:effectLst/>
              <a:latin typeface="American Typewriter" panose="02090604020004020304" pitchFamily="18"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2869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E1D970-B33C-FF26-6361-60E5406D18D1}"/>
              </a:ext>
            </a:extLst>
          </p:cNvPr>
          <p:cNvGrpSpPr/>
          <p:nvPr/>
        </p:nvGrpSpPr>
        <p:grpSpPr>
          <a:xfrm>
            <a:off x="8397599" y="0"/>
            <a:ext cx="2997200" cy="2226364"/>
            <a:chOff x="9194800" y="0"/>
            <a:chExt cx="2997200" cy="2226364"/>
          </a:xfrm>
        </p:grpSpPr>
        <p:pic>
          <p:nvPicPr>
            <p:cNvPr id="5" name="Picture 4" descr="Mục này có hình ảnh của: ">
              <a:extLst>
                <a:ext uri="{FF2B5EF4-FFF2-40B4-BE49-F238E27FC236}">
                  <a16:creationId xmlns:a16="http://schemas.microsoft.com/office/drawing/2014/main" id="{5CE5F164-F2E4-361D-EDD4-37197B9BAF5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6632" b="19086"/>
            <a:stretch/>
          </p:blipFill>
          <p:spPr bwMode="auto">
            <a:xfrm>
              <a:off x="9194800" y="0"/>
              <a:ext cx="2997200" cy="2226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1CD8CE-25B4-9C16-E9CD-0439B4BE15A3}"/>
                </a:ext>
              </a:extLst>
            </p:cNvPr>
            <p:cNvSpPr txBox="1"/>
            <p:nvPr/>
          </p:nvSpPr>
          <p:spPr>
            <a:xfrm>
              <a:off x="9766852" y="920188"/>
              <a:ext cx="2170045" cy="830997"/>
            </a:xfrm>
            <a:prstGeom prst="rect">
              <a:avLst/>
            </a:prstGeom>
            <a:noFill/>
          </p:spPr>
          <p:txBody>
            <a:bodyPr wrap="square" rtlCol="0">
              <a:spAutoFit/>
            </a:bodyPr>
            <a:lstStyle/>
            <a:p>
              <a:pPr algn="ctr"/>
              <a:r>
                <a:rPr lang="en-VN" sz="2400" b="1" dirty="0">
                  <a:latin typeface="American Typewriter" panose="02090604020004020304" pitchFamily="18" charset="77"/>
                </a:rPr>
                <a:t>THÔNG TIN </a:t>
              </a:r>
            </a:p>
            <a:p>
              <a:pPr algn="ctr"/>
              <a:r>
                <a:rPr lang="en-VN" sz="2400" b="1" dirty="0">
                  <a:latin typeface="American Typewriter" panose="02090604020004020304" pitchFamily="18" charset="77"/>
                </a:rPr>
                <a:t>CƠ BẢN</a:t>
              </a:r>
            </a:p>
          </p:txBody>
        </p:sp>
      </p:grpSp>
      <p:sp>
        <p:nvSpPr>
          <p:cNvPr id="7" name="TextBox 6">
            <a:extLst>
              <a:ext uri="{FF2B5EF4-FFF2-40B4-BE49-F238E27FC236}">
                <a16:creationId xmlns:a16="http://schemas.microsoft.com/office/drawing/2014/main" id="{7388E00F-F203-6C4A-BE2A-05A21BFD7D4A}"/>
              </a:ext>
            </a:extLst>
          </p:cNvPr>
          <p:cNvSpPr txBox="1"/>
          <p:nvPr/>
        </p:nvSpPr>
        <p:spPr>
          <a:xfrm>
            <a:off x="1410390" y="2691347"/>
            <a:ext cx="9984409" cy="3617913"/>
          </a:xfrm>
          <a:prstGeom prst="rect">
            <a:avLst/>
          </a:prstGeom>
          <a:noFill/>
        </p:spPr>
        <p:txBody>
          <a:bodyPr wrap="square">
            <a:spAutoFit/>
          </a:bodyPr>
          <a:lstStyle/>
          <a:p>
            <a:pPr algn="r">
              <a:lnSpc>
                <a:spcPct val="115000"/>
              </a:lnSpc>
              <a:spcBef>
                <a:spcPts val="300"/>
              </a:spcBef>
              <a:spcAft>
                <a:spcPts val="300"/>
              </a:spcAft>
            </a:pPr>
            <a:r>
              <a:rPr lang="vi-VN" sz="2400" b="1" dirty="0">
                <a:solidFill>
                  <a:srgbClr val="0432FF"/>
                </a:solidFill>
                <a:effectLst/>
                <a:latin typeface="American Typewriter" panose="02090604020004020304" pitchFamily="18" charset="77"/>
                <a:ea typeface="Calibri" panose="020F0502020204030204" pitchFamily="34" charset="0"/>
                <a:cs typeface="Times New Roman" panose="02020603050405020304" pitchFamily="18" charset="0"/>
              </a:rPr>
              <a:t>Những vấn đề chung về quyền con người, quyền công dân</a:t>
            </a:r>
          </a:p>
          <a:p>
            <a:pPr marL="342900" indent="-342900" algn="r">
              <a:lnSpc>
                <a:spcPct val="115000"/>
              </a:lnSpc>
              <a:spcBef>
                <a:spcPts val="300"/>
              </a:spcBef>
              <a:spcAft>
                <a:spcPts val="300"/>
              </a:spcAft>
              <a:buFont typeface="Arial" panose="020B0604020202020204" pitchFamily="34" charset="0"/>
              <a:buChar char="•"/>
            </a:pP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Bước</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đầu</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nhận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biết</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được</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quyền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con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người</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là</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những</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quyền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thiên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bẩm</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vốn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có</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của</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con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người</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và</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được</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thừa</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nhận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cho</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tất</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cả</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mọi</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người</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trên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trái</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đất</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không</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phân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biệt</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chủng</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tộc</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tôn</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giáo</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giới</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tính</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quốc</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tịch</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địa</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vị</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xã</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hội</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giới</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de-DE" sz="2400" dirty="0" err="1">
                <a:effectLst/>
                <a:latin typeface="American Typewriter" panose="02090604020004020304" pitchFamily="18" charset="77"/>
                <a:ea typeface="Calibri" panose="020F0502020204030204" pitchFamily="34" charset="0"/>
                <a:cs typeface="Times New Roman" panose="02020603050405020304" pitchFamily="18" charset="0"/>
              </a:rPr>
              <a:t>tính</a:t>
            </a:r>
            <a:r>
              <a:rPr lang="de-DE" sz="2400" dirty="0">
                <a:effectLst/>
                <a:latin typeface="American Typewriter" panose="02090604020004020304" pitchFamily="18" charset="77"/>
                <a:ea typeface="Calibri" panose="020F0502020204030204" pitchFamily="34" charset="0"/>
                <a:cs typeface="Times New Roman" panose="02020603050405020304" pitchFamily="18" charset="0"/>
              </a:rPr>
              <a:t>.</a:t>
            </a:r>
            <a:endParaRPr lang="en-VN" sz="2400" dirty="0">
              <a:latin typeface="American Typewriter" panose="02090604020004020304" pitchFamily="18" charset="77"/>
              <a:ea typeface="Calibri" panose="020F0502020204030204" pitchFamily="34" charset="0"/>
              <a:cs typeface="Times New Roman" panose="02020603050405020304" pitchFamily="18" charset="0"/>
            </a:endParaRPr>
          </a:p>
          <a:p>
            <a:pPr marL="342900" indent="-342900" algn="r">
              <a:lnSpc>
                <a:spcPct val="115000"/>
              </a:lnSpc>
              <a:spcBef>
                <a:spcPts val="300"/>
              </a:spcBef>
              <a:spcAft>
                <a:spcPts val="300"/>
              </a:spcAft>
              <a:buFont typeface="Arial" panose="020B0604020202020204" pitchFamily="34" charset="0"/>
              <a:buChar char="•"/>
            </a:pPr>
            <a:r>
              <a:rPr lang="de-DE" sz="2400" dirty="0" err="1">
                <a:effectLst/>
                <a:latin typeface="American Typewriter" panose="02090604020004020304" pitchFamily="18" charset="77"/>
                <a:ea typeface="Calibri" panose="020F0502020204030204" pitchFamily="34" charset="0"/>
              </a:rPr>
              <a:t>Bước</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đầu</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nhận</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biết</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được</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trách</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nhiệm</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của</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trẻ</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em</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trong</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thực</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hiện</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quyền</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con</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người</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quyền</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và</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nghĩa</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vụ</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cơ</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bản</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của</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bản</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thân</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và</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tôn</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trọng</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quyền</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của</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người</a:t>
            </a:r>
            <a:r>
              <a:rPr lang="de-DE" sz="2400" dirty="0">
                <a:effectLst/>
                <a:latin typeface="American Typewriter" panose="02090604020004020304" pitchFamily="18" charset="77"/>
                <a:ea typeface="Calibri" panose="020F0502020204030204" pitchFamily="34" charset="0"/>
              </a:rPr>
              <a:t> </a:t>
            </a:r>
            <a:r>
              <a:rPr lang="de-DE" sz="2400" dirty="0" err="1">
                <a:effectLst/>
                <a:latin typeface="American Typewriter" panose="02090604020004020304" pitchFamily="18" charset="77"/>
                <a:ea typeface="Calibri" panose="020F0502020204030204" pitchFamily="34" charset="0"/>
              </a:rPr>
              <a:t>khác</a:t>
            </a:r>
            <a:r>
              <a:rPr lang="de-DE" sz="2400" dirty="0">
                <a:effectLst/>
                <a:latin typeface="American Typewriter" panose="02090604020004020304" pitchFamily="18" charset="77"/>
                <a:ea typeface="Calibri" panose="020F0502020204030204" pitchFamily="34" charset="0"/>
              </a:rPr>
              <a:t>.</a:t>
            </a:r>
            <a:r>
              <a:rPr lang="en-VN" sz="2400" dirty="0">
                <a:effectLst/>
                <a:latin typeface="American Typewriter" panose="02090604020004020304" pitchFamily="18" charset="77"/>
              </a:rPr>
              <a:t> </a:t>
            </a:r>
            <a:endParaRPr lang="en-VN" sz="2400" dirty="0">
              <a:latin typeface="American Typewriter" panose="02090604020004020304" pitchFamily="18" charset="77"/>
            </a:endParaRPr>
          </a:p>
        </p:txBody>
      </p:sp>
    </p:spTree>
    <p:extLst>
      <p:ext uri="{BB962C8B-B14F-4D97-AF65-F5344CB8AC3E}">
        <p14:creationId xmlns:p14="http://schemas.microsoft.com/office/powerpoint/2010/main" val="757726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2D85-8B7B-7C37-C25E-9D8CF71BAE61}"/>
              </a:ext>
            </a:extLst>
          </p:cNvPr>
          <p:cNvSpPr>
            <a:spLocks noGrp="1"/>
          </p:cNvSpPr>
          <p:nvPr>
            <p:ph type="ctrTitle"/>
          </p:nvPr>
        </p:nvSpPr>
        <p:spPr/>
        <p:txBody>
          <a:bodyPr/>
          <a:lstStyle/>
          <a:p>
            <a:pPr lvl="0" algn="ctr">
              <a:lnSpc>
                <a:spcPct val="150000"/>
              </a:lnSpc>
            </a:pPr>
            <a:r>
              <a:rPr lang="en-US" sz="3200" b="1" dirty="0">
                <a:solidFill>
                  <a:schemeClr val="tx1"/>
                </a:solidFill>
                <a:latin typeface="American Typewriter" panose="02090604020004020304" pitchFamily="18" charset="77"/>
                <a:ea typeface="Times New Roman" panose="02020603050405020304" pitchFamily="18" charset="0"/>
                <a:cs typeface="Consolas" panose="020B0609020204030204" pitchFamily="49" charset="0"/>
              </a:rPr>
              <a:t>NỘI DUNG 2.</a:t>
            </a:r>
            <a:br>
              <a:rPr lang="en-US" sz="3200" b="1" dirty="0">
                <a:solidFill>
                  <a:schemeClr val="tx1"/>
                </a:solidFill>
                <a:latin typeface="American Typewriter" panose="02090604020004020304" pitchFamily="18" charset="77"/>
                <a:ea typeface="Times New Roman" panose="02020603050405020304" pitchFamily="18" charset="0"/>
                <a:cs typeface="Consolas" panose="020B0609020204030204" pitchFamily="49" charset="0"/>
              </a:rPr>
            </a:b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Môn</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Việt</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với</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việc</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b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b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dung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giáo</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dục</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endParaRPr lang="en-US" sz="3200" b="1" dirty="0">
              <a:solidFill>
                <a:srgbClr val="C00000"/>
              </a:solidFill>
            </a:endParaRPr>
          </a:p>
        </p:txBody>
      </p:sp>
    </p:spTree>
    <p:extLst>
      <p:ext uri="{BB962C8B-B14F-4D97-AF65-F5344CB8AC3E}">
        <p14:creationId xmlns:p14="http://schemas.microsoft.com/office/powerpoint/2010/main" val="75534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ảnh về 2 người, mọi người đang đứng và ngoài trời">
            <a:extLst>
              <a:ext uri="{FF2B5EF4-FFF2-40B4-BE49-F238E27FC236}">
                <a16:creationId xmlns:a16="http://schemas.microsoft.com/office/drawing/2014/main" id="{B12FA5CA-14E1-E09F-1BFA-578138A3A4A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56" b="99122" l="9961" r="89990">
                        <a14:foregroundMark x1="47314" y1="43558" x2="38965" y2="19034"/>
                        <a14:foregroundMark x1="38965" y1="19034" x2="28467" y2="13616"/>
                        <a14:foregroundMark x1="28467" y1="13616" x2="17041" y2="19034"/>
                        <a14:foregroundMark x1="17041" y1="19034" x2="8252" y2="31332"/>
                        <a14:foregroundMark x1="8252" y1="31332" x2="11279" y2="67496"/>
                        <a14:foregroundMark x1="11279" y1="67496" x2="6738" y2="84334"/>
                        <a14:foregroundMark x1="6738" y1="84334" x2="15332" y2="97438"/>
                        <a14:foregroundMark x1="15332" y1="97438" x2="26709" y2="98755"/>
                        <a14:foregroundMark x1="26709" y1="98755" x2="38232" y2="97584"/>
                        <a14:foregroundMark x1="38232" y1="97584" x2="62988" y2="99122"/>
                        <a14:foregroundMark x1="62988" y1="99122" x2="57617" y2="82211"/>
                        <a14:foregroundMark x1="57617" y1="82211" x2="56201" y2="62152"/>
                        <a14:foregroundMark x1="56201" y1="62152" x2="47656" y2="43997"/>
                        <a14:foregroundMark x1="78027" y1="56662" x2="78027" y2="56662"/>
                      </a14:backgroundRemoval>
                    </a14:imgEffect>
                  </a14:imgLayer>
                </a14:imgProps>
              </a:ext>
              <a:ext uri="{28A0092B-C50C-407E-A947-70E740481C1C}">
                <a14:useLocalDpi xmlns:a14="http://schemas.microsoft.com/office/drawing/2010/main" val="0"/>
              </a:ext>
            </a:extLst>
          </a:blip>
          <a:srcRect r="37163"/>
          <a:stretch/>
        </p:blipFill>
        <p:spPr bwMode="auto">
          <a:xfrm>
            <a:off x="174135" y="2822129"/>
            <a:ext cx="3053166" cy="3240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F1476825-6901-E1BA-D162-351BB25B0F6D}"/>
              </a:ext>
            </a:extLst>
          </p:cNvPr>
          <p:cNvGraphicFramePr/>
          <p:nvPr>
            <p:extLst>
              <p:ext uri="{D42A27DB-BD31-4B8C-83A1-F6EECF244321}">
                <p14:modId xmlns:p14="http://schemas.microsoft.com/office/powerpoint/2010/main" val="2411232943"/>
              </p:ext>
            </p:extLst>
          </p:nvPr>
        </p:nvGraphicFramePr>
        <p:xfrm>
          <a:off x="614766" y="170899"/>
          <a:ext cx="11577234" cy="65162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230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9612-4D9C-063C-9D25-F8F4CEA1B54B}"/>
              </a:ext>
            </a:extLst>
          </p:cNvPr>
          <p:cNvSpPr>
            <a:spLocks noGrp="1"/>
          </p:cNvSpPr>
          <p:nvPr>
            <p:ph type="title"/>
          </p:nvPr>
        </p:nvSpPr>
        <p:spPr>
          <a:xfrm>
            <a:off x="1066800" y="240792"/>
            <a:ext cx="10058400" cy="1609344"/>
          </a:xfrm>
        </p:spPr>
        <p:txBody>
          <a:bodyPr>
            <a:normAutofit/>
          </a:bodyPr>
          <a:lstStyle/>
          <a:p>
            <a:pPr algn="ctr"/>
            <a:r>
              <a:rPr lang="en-VN" sz="2800" dirty="0">
                <a:solidFill>
                  <a:srgbClr val="C00000"/>
                </a:solidFill>
                <a:latin typeface="American Typewriter" panose="02090604020004020304" pitchFamily="18" charset="77"/>
              </a:rPr>
              <a:t>CÁC HOẠT ĐỘNG ĐỌC, VIẾT, NÓI VÀ NGHE </a:t>
            </a:r>
            <a:br>
              <a:rPr lang="en-VN" sz="2800" dirty="0">
                <a:solidFill>
                  <a:srgbClr val="C00000"/>
                </a:solidFill>
                <a:latin typeface="American Typewriter" panose="02090604020004020304" pitchFamily="18" charset="77"/>
              </a:rPr>
            </a:br>
            <a:r>
              <a:rPr lang="en-VN" sz="2800" dirty="0">
                <a:solidFill>
                  <a:srgbClr val="C00000"/>
                </a:solidFill>
                <a:latin typeface="American Typewriter" panose="02090604020004020304" pitchFamily="18" charset="77"/>
              </a:rPr>
              <a:t>ĐỀU CÓ THỂ TÍCH HỢP GIÁO DỤC QUYỀN CON NGƯỜI</a:t>
            </a:r>
            <a:br>
              <a:rPr lang="en-VN" sz="2800" dirty="0">
                <a:solidFill>
                  <a:srgbClr val="C00000"/>
                </a:solidFill>
                <a:latin typeface="American Typewriter" panose="02090604020004020304" pitchFamily="18" charset="77"/>
              </a:rPr>
            </a:br>
            <a:r>
              <a:rPr lang="en-VN" sz="2800" dirty="0">
                <a:solidFill>
                  <a:srgbClr val="C00000"/>
                </a:solidFill>
                <a:latin typeface="American Typewriter" panose="02090604020004020304" pitchFamily="18" charset="77"/>
              </a:rPr>
              <a:t>MỘT CÁCH HIỆU QUẢ</a:t>
            </a:r>
          </a:p>
        </p:txBody>
      </p:sp>
      <p:sp>
        <p:nvSpPr>
          <p:cNvPr id="3" name="Content Placeholder 2">
            <a:extLst>
              <a:ext uri="{FF2B5EF4-FFF2-40B4-BE49-F238E27FC236}">
                <a16:creationId xmlns:a16="http://schemas.microsoft.com/office/drawing/2014/main" id="{806BF8E7-7FAE-4E0A-63E0-AE8AA09C2C5F}"/>
              </a:ext>
            </a:extLst>
          </p:cNvPr>
          <p:cNvSpPr>
            <a:spLocks noGrp="1"/>
          </p:cNvSpPr>
          <p:nvPr>
            <p:ph idx="1"/>
          </p:nvPr>
        </p:nvSpPr>
        <p:spPr>
          <a:xfrm>
            <a:off x="228599" y="1971674"/>
            <a:ext cx="11758613" cy="4200525"/>
          </a:xfrm>
        </p:spPr>
        <p:txBody>
          <a:bodyPr/>
          <a:lstStyle/>
          <a:p>
            <a:r>
              <a:rPr lang="en-VN" dirty="0">
                <a:latin typeface="American Typewriter" panose="02090604020004020304" pitchFamily="18" charset="77"/>
              </a:rPr>
              <a:t>HOẠT ĐỘNG ĐỌC (phân tích trên YÊU CẦU CẦN ĐẠT về đọc ở lớp 4)</a:t>
            </a:r>
          </a:p>
          <a:p>
            <a:pPr marL="0" indent="0">
              <a:buNone/>
            </a:pPr>
            <a:endParaRPr lang="en-VN" dirty="0">
              <a:latin typeface="American Typewriter" panose="02090604020004020304" pitchFamily="18" charset="77"/>
            </a:endParaRPr>
          </a:p>
        </p:txBody>
      </p:sp>
      <p:graphicFrame>
        <p:nvGraphicFramePr>
          <p:cNvPr id="4" name="Table 3">
            <a:extLst>
              <a:ext uri="{FF2B5EF4-FFF2-40B4-BE49-F238E27FC236}">
                <a16:creationId xmlns:a16="http://schemas.microsoft.com/office/drawing/2014/main" id="{C6BFD47A-28C5-2088-D76F-9A0A76FD801B}"/>
              </a:ext>
            </a:extLst>
          </p:cNvPr>
          <p:cNvGraphicFramePr>
            <a:graphicFrameLocks noGrp="1"/>
          </p:cNvGraphicFramePr>
          <p:nvPr>
            <p:extLst>
              <p:ext uri="{D42A27DB-BD31-4B8C-83A1-F6EECF244321}">
                <p14:modId xmlns:p14="http://schemas.microsoft.com/office/powerpoint/2010/main" val="3679594225"/>
              </p:ext>
            </p:extLst>
          </p:nvPr>
        </p:nvGraphicFramePr>
        <p:xfrm>
          <a:off x="216692" y="2663952"/>
          <a:ext cx="11782425" cy="3535680"/>
        </p:xfrm>
        <a:graphic>
          <a:graphicData uri="http://schemas.openxmlformats.org/drawingml/2006/table">
            <a:tbl>
              <a:tblPr firstRow="1" bandRow="1">
                <a:tableStyleId>{5C22544A-7EE6-4342-B048-85BDC9FD1C3A}</a:tableStyleId>
              </a:tblPr>
              <a:tblGrid>
                <a:gridCol w="2081211">
                  <a:extLst>
                    <a:ext uri="{9D8B030D-6E8A-4147-A177-3AD203B41FA5}">
                      <a16:colId xmlns:a16="http://schemas.microsoft.com/office/drawing/2014/main" val="106187854"/>
                    </a:ext>
                  </a:extLst>
                </a:gridCol>
                <a:gridCol w="8258175">
                  <a:extLst>
                    <a:ext uri="{9D8B030D-6E8A-4147-A177-3AD203B41FA5}">
                      <a16:colId xmlns:a16="http://schemas.microsoft.com/office/drawing/2014/main" val="315872653"/>
                    </a:ext>
                  </a:extLst>
                </a:gridCol>
                <a:gridCol w="1443039">
                  <a:extLst>
                    <a:ext uri="{9D8B030D-6E8A-4147-A177-3AD203B41FA5}">
                      <a16:colId xmlns:a16="http://schemas.microsoft.com/office/drawing/2014/main" val="2434704057"/>
                    </a:ext>
                  </a:extLst>
                </a:gridCol>
              </a:tblGrid>
              <a:tr h="466197">
                <a:tc>
                  <a:txBody>
                    <a:bodyPr/>
                    <a:lstStyle/>
                    <a:p>
                      <a:pPr algn="ctr"/>
                      <a:r>
                        <a:rPr lang="en-VN" sz="2000" dirty="0">
                          <a:latin typeface="American Typewriter" panose="02090604020004020304" pitchFamily="18" charset="77"/>
                        </a:rPr>
                        <a:t>Yêu cầu cần đạt</a:t>
                      </a:r>
                    </a:p>
                  </a:txBody>
                  <a:tcPr/>
                </a:tc>
                <a:tc>
                  <a:txBody>
                    <a:bodyPr/>
                    <a:lstStyle/>
                    <a:p>
                      <a:pPr algn="ctr"/>
                      <a:r>
                        <a:rPr lang="en-VN" sz="2000" dirty="0">
                          <a:latin typeface="American Typewriter" panose="02090604020004020304" pitchFamily="18" charset="77"/>
                        </a:rPr>
                        <a:t>Gợi ý nội dung tích hợp Quyền con người</a:t>
                      </a:r>
                    </a:p>
                  </a:txBody>
                  <a:tcPr/>
                </a:tc>
                <a:tc>
                  <a:txBody>
                    <a:bodyPr/>
                    <a:lstStyle/>
                    <a:p>
                      <a:pPr algn="ctr"/>
                      <a:r>
                        <a:rPr lang="en-VN" sz="2000" dirty="0">
                          <a:latin typeface="American Typewriter" panose="02090604020004020304" pitchFamily="18" charset="77"/>
                        </a:rPr>
                        <a:t>Mức độ TH</a:t>
                      </a:r>
                    </a:p>
                  </a:txBody>
                  <a:tcPr/>
                </a:tc>
                <a:extLst>
                  <a:ext uri="{0D108BD9-81ED-4DB2-BD59-A6C34878D82A}">
                    <a16:rowId xmlns:a16="http://schemas.microsoft.com/office/drawing/2014/main" val="1738406136"/>
                  </a:ext>
                </a:extLst>
              </a:tr>
              <a:tr h="1783292">
                <a:tc>
                  <a:txBody>
                    <a:bodyPr/>
                    <a:lstStyle/>
                    <a:p>
                      <a:pPr algn="ctr"/>
                      <a:r>
                        <a:rPr lang="en-US" sz="2000" kern="1200" dirty="0" err="1">
                          <a:solidFill>
                            <a:schemeClr val="dk1"/>
                          </a:solidFill>
                          <a:effectLst/>
                          <a:latin typeface="American Typewriter" panose="02090604020004020304" pitchFamily="18" charset="77"/>
                          <a:ea typeface="+mn-ea"/>
                          <a:cs typeface="+mn-cs"/>
                        </a:rPr>
                        <a:t>Đọc</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hiểu</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văn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bản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văn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học</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và</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văn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bản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thông</a:t>
                      </a:r>
                      <a:r>
                        <a:rPr lang="en-US" sz="2000" kern="1200" dirty="0">
                          <a:solidFill>
                            <a:schemeClr val="dk1"/>
                          </a:solidFill>
                          <a:effectLst/>
                          <a:latin typeface="American Typewriter" panose="02090604020004020304" pitchFamily="18" charset="77"/>
                          <a:ea typeface="+mn-ea"/>
                          <a:cs typeface="+mn-cs"/>
                        </a:rPr>
                        <a:t> tin) </a:t>
                      </a:r>
                      <a:r>
                        <a:rPr lang="en-US" sz="2000" kern="1200" dirty="0" err="1">
                          <a:solidFill>
                            <a:schemeClr val="dk1"/>
                          </a:solidFill>
                          <a:effectLst/>
                          <a:latin typeface="American Typewriter" panose="02090604020004020304" pitchFamily="18" charset="77"/>
                          <a:ea typeface="+mn-ea"/>
                          <a:cs typeface="+mn-cs"/>
                        </a:rPr>
                        <a:t>phù</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hợp</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với</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lớp</a:t>
                      </a:r>
                      <a:r>
                        <a:rPr lang="en-US" sz="2000" kern="1200" dirty="0">
                          <a:solidFill>
                            <a:schemeClr val="dk1"/>
                          </a:solidFill>
                          <a:effectLst/>
                          <a:latin typeface="American Typewriter" panose="02090604020004020304" pitchFamily="18" charset="77"/>
                          <a:ea typeface="+mn-ea"/>
                          <a:cs typeface="+mn-cs"/>
                        </a:rPr>
                        <a:t> 4</a:t>
                      </a:r>
                      <a:r>
                        <a:rPr lang="en-VN" sz="2000" dirty="0">
                          <a:effectLst/>
                          <a:latin typeface="American Typewriter" panose="02090604020004020304" pitchFamily="18" charset="77"/>
                        </a:rPr>
                        <a:t> </a:t>
                      </a:r>
                      <a:endParaRPr lang="en-VN" sz="2000" dirty="0">
                        <a:latin typeface="American Typewriter" panose="02090604020004020304" pitchFamily="18" charset="77"/>
                      </a:endParaRPr>
                    </a:p>
                  </a:txBody>
                  <a:tcPr/>
                </a:tc>
                <a:tc>
                  <a:txBody>
                    <a:bodyPr/>
                    <a:lstStyle/>
                    <a:p>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Quyền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được</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chăm</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sóc</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nuôi</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dưỡng</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để</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phát</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triển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toàn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diện</a:t>
                      </a:r>
                      <a:r>
                        <a:rPr lang="en-US" sz="2000" kern="1200" dirty="0">
                          <a:solidFill>
                            <a:schemeClr val="dk1"/>
                          </a:solidFill>
                          <a:effectLst/>
                          <a:latin typeface="American Typewriter" panose="02090604020004020304" pitchFamily="18" charset="77"/>
                          <a:ea typeface="+mn-ea"/>
                          <a:cs typeface="+mn-cs"/>
                        </a:rPr>
                        <a:t>.</a:t>
                      </a:r>
                      <a:endParaRPr lang="en-VN" sz="2000" kern="1200" dirty="0">
                        <a:solidFill>
                          <a:schemeClr val="dk1"/>
                        </a:solidFill>
                        <a:effectLst/>
                        <a:latin typeface="American Typewriter" panose="02090604020004020304" pitchFamily="18" charset="77"/>
                        <a:ea typeface="+mn-ea"/>
                        <a:cs typeface="+mn-cs"/>
                      </a:endParaRPr>
                    </a:p>
                    <a:p>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Quyền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được</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giáo</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dục</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học</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tập</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và</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phát</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triển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năng</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khiếu</a:t>
                      </a:r>
                      <a:r>
                        <a:rPr lang="en-US" sz="2000" kern="1200" dirty="0">
                          <a:solidFill>
                            <a:schemeClr val="dk1"/>
                          </a:solidFill>
                          <a:effectLst/>
                          <a:latin typeface="American Typewriter" panose="02090604020004020304" pitchFamily="18" charset="77"/>
                          <a:ea typeface="+mn-ea"/>
                          <a:cs typeface="+mn-cs"/>
                        </a:rPr>
                        <a:t>.</a:t>
                      </a:r>
                      <a:endParaRPr lang="en-VN" sz="2000" kern="1200" dirty="0">
                        <a:solidFill>
                          <a:schemeClr val="dk1"/>
                        </a:solidFill>
                        <a:effectLst/>
                        <a:latin typeface="American Typewriter" panose="02090604020004020304" pitchFamily="18" charset="77"/>
                        <a:ea typeface="+mn-ea"/>
                        <a:cs typeface="+mn-cs"/>
                      </a:endParaRPr>
                    </a:p>
                    <a:p>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Quyền</a:t>
                      </a:r>
                      <a:r>
                        <a:rPr lang="vi-VN" sz="2000" kern="1200" dirty="0">
                          <a:solidFill>
                            <a:schemeClr val="dk1"/>
                          </a:solidFill>
                          <a:effectLst/>
                          <a:latin typeface="American Typewriter" panose="02090604020004020304" pitchFamily="18" charset="77"/>
                          <a:ea typeface="+mn-ea"/>
                          <a:cs typeface="+mn-cs"/>
                        </a:rPr>
                        <a:t> được </a:t>
                      </a:r>
                      <a:r>
                        <a:rPr lang="en-US" sz="2000" kern="1200" dirty="0" err="1">
                          <a:solidFill>
                            <a:schemeClr val="dk1"/>
                          </a:solidFill>
                          <a:effectLst/>
                          <a:latin typeface="American Typewriter" panose="02090604020004020304" pitchFamily="18" charset="77"/>
                          <a:ea typeface="+mn-ea"/>
                          <a:cs typeface="+mn-cs"/>
                        </a:rPr>
                        <a:t>tiếp</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cận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thông</a:t>
                      </a:r>
                      <a:r>
                        <a:rPr lang="en-US" sz="2000" kern="1200" dirty="0">
                          <a:solidFill>
                            <a:schemeClr val="dk1"/>
                          </a:solidFill>
                          <a:effectLst/>
                          <a:latin typeface="American Typewriter" panose="02090604020004020304" pitchFamily="18" charset="77"/>
                          <a:ea typeface="+mn-ea"/>
                          <a:cs typeface="+mn-cs"/>
                        </a:rPr>
                        <a:t> tin</a:t>
                      </a:r>
                      <a:r>
                        <a:rPr lang="vi-VN" sz="2000" kern="1200" dirty="0">
                          <a:solidFill>
                            <a:schemeClr val="dk1"/>
                          </a:solidFill>
                          <a:effectLst/>
                          <a:latin typeface="American Typewriter" panose="02090604020004020304" pitchFamily="18" charset="77"/>
                          <a:ea typeface="+mn-ea"/>
                          <a:cs typeface="+mn-cs"/>
                        </a:rPr>
                        <a:t>.</a:t>
                      </a:r>
                      <a:endParaRPr lang="en-VN" sz="2000" kern="1200" dirty="0">
                        <a:solidFill>
                          <a:schemeClr val="dk1"/>
                        </a:solidFill>
                        <a:effectLst/>
                        <a:latin typeface="American Typewriter" panose="02090604020004020304" pitchFamily="18" charset="77"/>
                        <a:ea typeface="+mn-ea"/>
                        <a:cs typeface="+mn-cs"/>
                      </a:endParaRPr>
                    </a:p>
                    <a:p>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Quyền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được</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bày</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tỏ</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ý</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kiến</a:t>
                      </a:r>
                      <a:r>
                        <a:rPr lang="en-US" sz="2000" kern="1200" dirty="0">
                          <a:solidFill>
                            <a:schemeClr val="dk1"/>
                          </a:solidFill>
                          <a:effectLst/>
                          <a:latin typeface="American Typewriter" panose="02090604020004020304" pitchFamily="18" charset="77"/>
                          <a:ea typeface="+mn-ea"/>
                          <a:cs typeface="+mn-cs"/>
                        </a:rPr>
                        <a:t>.</a:t>
                      </a:r>
                      <a:endParaRPr lang="en-VN" sz="2000" kern="1200" dirty="0">
                        <a:solidFill>
                          <a:schemeClr val="dk1"/>
                        </a:solidFill>
                        <a:effectLst/>
                        <a:latin typeface="American Typewriter" panose="02090604020004020304" pitchFamily="18" charset="77"/>
                        <a:ea typeface="+mn-ea"/>
                        <a:cs typeface="+mn-cs"/>
                      </a:endParaRPr>
                    </a:p>
                    <a:p>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Quyền</a:t>
                      </a:r>
                      <a:r>
                        <a:rPr lang="vi-VN" sz="2000" kern="1200" dirty="0">
                          <a:solidFill>
                            <a:schemeClr val="dk1"/>
                          </a:solidFill>
                          <a:effectLst/>
                          <a:latin typeface="American Typewriter" panose="02090604020004020304" pitchFamily="18" charset="77"/>
                          <a:ea typeface="+mn-ea"/>
                          <a:cs typeface="+mn-cs"/>
                        </a:rPr>
                        <a:t> dùng tiếng nói, chữ viết, giữ gìn bản sắc, phát huy truyền thống văn hóa, phong tục, tập quán tốt đẹp của dân tộc mình.</a:t>
                      </a:r>
                      <a:endParaRPr lang="en-VN" sz="2000" kern="1200" dirty="0">
                        <a:solidFill>
                          <a:schemeClr val="dk1"/>
                        </a:solidFill>
                        <a:effectLst/>
                        <a:latin typeface="American Typewriter" panose="02090604020004020304" pitchFamily="18" charset="77"/>
                        <a:ea typeface="+mn-ea"/>
                        <a:cs typeface="+mn-cs"/>
                      </a:endParaRPr>
                    </a:p>
                    <a:p>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Bổn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phận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giữ</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gìn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sự</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trong</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sáng</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của</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tiếng</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Việt</a:t>
                      </a:r>
                      <a:r>
                        <a:rPr lang="en-US" sz="2000" kern="1200" dirty="0">
                          <a:solidFill>
                            <a:schemeClr val="dk1"/>
                          </a:solidFill>
                          <a:effectLst/>
                          <a:latin typeface="American Typewriter" panose="02090604020004020304" pitchFamily="18" charset="77"/>
                          <a:ea typeface="+mn-ea"/>
                          <a:cs typeface="+mn-cs"/>
                        </a:rPr>
                        <a:t>, </a:t>
                      </a:r>
                      <a:r>
                        <a:rPr lang="vi-VN" sz="2000" kern="1200" dirty="0">
                          <a:solidFill>
                            <a:schemeClr val="dk1"/>
                          </a:solidFill>
                          <a:effectLst/>
                          <a:latin typeface="American Typewriter" panose="02090604020004020304" pitchFamily="18" charset="77"/>
                          <a:ea typeface="+mn-ea"/>
                          <a:cs typeface="+mn-cs"/>
                        </a:rPr>
                        <a:t>giữ gìn bản sắc, phát huy truyền thống văn hóa, phong tục, tập quán tốt đẹp của dân tộc mình.</a:t>
                      </a:r>
                      <a:r>
                        <a:rPr lang="en-VN" sz="2000" dirty="0">
                          <a:effectLst/>
                          <a:latin typeface="American Typewriter" panose="02090604020004020304" pitchFamily="18" charset="77"/>
                        </a:rPr>
                        <a:t> </a:t>
                      </a:r>
                      <a:endParaRPr lang="en-VN" sz="2000" dirty="0">
                        <a:latin typeface="American Typewriter" panose="02090604020004020304" pitchFamily="18" charset="77"/>
                      </a:endParaRPr>
                    </a:p>
                  </a:txBody>
                  <a:tcPr/>
                </a:tc>
                <a:tc>
                  <a:txBody>
                    <a:bodyPr/>
                    <a:lstStyle/>
                    <a:p>
                      <a:pPr algn="ctr"/>
                      <a:r>
                        <a:rPr lang="en-US" sz="2000" kern="1200" dirty="0" err="1">
                          <a:solidFill>
                            <a:schemeClr val="dk1"/>
                          </a:solidFill>
                          <a:effectLst/>
                          <a:latin typeface="American Typewriter" panose="02090604020004020304" pitchFamily="18" charset="77"/>
                          <a:ea typeface="+mn-ea"/>
                          <a:cs typeface="+mn-cs"/>
                        </a:rPr>
                        <a:t>Liên</a:t>
                      </a:r>
                      <a:r>
                        <a:rPr lang="en-US" sz="2000" kern="1200" dirty="0">
                          <a:solidFill>
                            <a:schemeClr val="dk1"/>
                          </a:solidFill>
                          <a:effectLst/>
                          <a:latin typeface="American Typewriter" panose="02090604020004020304" pitchFamily="18" charset="77"/>
                          <a:ea typeface="+mn-ea"/>
                          <a:cs typeface="+mn-cs"/>
                        </a:rPr>
                        <a:t> </a:t>
                      </a:r>
                      <a:r>
                        <a:rPr lang="en-US" sz="2000" kern="1200" dirty="0" err="1">
                          <a:solidFill>
                            <a:schemeClr val="dk1"/>
                          </a:solidFill>
                          <a:effectLst/>
                          <a:latin typeface="American Typewriter" panose="02090604020004020304" pitchFamily="18" charset="77"/>
                          <a:ea typeface="+mn-ea"/>
                          <a:cs typeface="+mn-cs"/>
                        </a:rPr>
                        <a:t>hệ</a:t>
                      </a:r>
                      <a:r>
                        <a:rPr lang="en-VN" sz="2000" dirty="0">
                          <a:effectLst/>
                          <a:latin typeface="American Typewriter" panose="02090604020004020304" pitchFamily="18" charset="77"/>
                        </a:rPr>
                        <a:t> </a:t>
                      </a:r>
                      <a:endParaRPr lang="en-VN" sz="2000" dirty="0">
                        <a:latin typeface="American Typewriter" panose="02090604020004020304" pitchFamily="18" charset="77"/>
                      </a:endParaRPr>
                    </a:p>
                  </a:txBody>
                  <a:tcPr/>
                </a:tc>
                <a:extLst>
                  <a:ext uri="{0D108BD9-81ED-4DB2-BD59-A6C34878D82A}">
                    <a16:rowId xmlns:a16="http://schemas.microsoft.com/office/drawing/2014/main" val="1533586138"/>
                  </a:ext>
                </a:extLst>
              </a:tr>
            </a:tbl>
          </a:graphicData>
        </a:graphic>
      </p:graphicFrame>
    </p:spTree>
    <p:extLst>
      <p:ext uri="{BB962C8B-B14F-4D97-AF65-F5344CB8AC3E}">
        <p14:creationId xmlns:p14="http://schemas.microsoft.com/office/powerpoint/2010/main" val="246215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018DC1B-EBBB-1A1A-6570-8176C0E82C72}"/>
              </a:ext>
            </a:extLst>
          </p:cNvPr>
          <p:cNvSpPr txBox="1">
            <a:spLocks/>
          </p:cNvSpPr>
          <p:nvPr/>
        </p:nvSpPr>
        <p:spPr>
          <a:xfrm>
            <a:off x="942974" y="1385888"/>
            <a:ext cx="11758613" cy="33146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r>
              <a:rPr lang="en-VN" sz="2800" dirty="0">
                <a:latin typeface="American Typewriter" panose="02090604020004020304" pitchFamily="18" charset="77"/>
              </a:rPr>
              <a:t>HOẠT ĐỘNG ĐỌC </a:t>
            </a:r>
          </a:p>
          <a:p>
            <a:pPr algn="ctr"/>
            <a:r>
              <a:rPr lang="en-VN" sz="2800" dirty="0">
                <a:latin typeface="American Typewriter" panose="02090604020004020304" pitchFamily="18" charset="77"/>
              </a:rPr>
              <a:t>(phân tích trên YÊU CẦU CẦN ĐẠT về đọc ở lớp 4)</a:t>
            </a:r>
          </a:p>
          <a:p>
            <a:endParaRPr lang="en-VN" sz="2800" dirty="0">
              <a:latin typeface="American Typewriter" panose="02090604020004020304" pitchFamily="18" charset="77"/>
            </a:endParaRPr>
          </a:p>
        </p:txBody>
      </p:sp>
      <p:graphicFrame>
        <p:nvGraphicFramePr>
          <p:cNvPr id="5" name="Table 4">
            <a:extLst>
              <a:ext uri="{FF2B5EF4-FFF2-40B4-BE49-F238E27FC236}">
                <a16:creationId xmlns:a16="http://schemas.microsoft.com/office/drawing/2014/main" id="{367D76CF-CCD8-0FE2-19C5-FA6E52097E95}"/>
              </a:ext>
            </a:extLst>
          </p:cNvPr>
          <p:cNvGraphicFramePr>
            <a:graphicFrameLocks noGrp="1"/>
          </p:cNvGraphicFramePr>
          <p:nvPr>
            <p:extLst>
              <p:ext uri="{D42A27DB-BD31-4B8C-83A1-F6EECF244321}">
                <p14:modId xmlns:p14="http://schemas.microsoft.com/office/powerpoint/2010/main" val="3230590728"/>
              </p:ext>
            </p:extLst>
          </p:nvPr>
        </p:nvGraphicFramePr>
        <p:xfrm>
          <a:off x="204787" y="2871532"/>
          <a:ext cx="11782425" cy="3658108"/>
        </p:xfrm>
        <a:graphic>
          <a:graphicData uri="http://schemas.openxmlformats.org/drawingml/2006/table">
            <a:tbl>
              <a:tblPr firstRow="1" bandRow="1">
                <a:tableStyleId>{5C22544A-7EE6-4342-B048-85BDC9FD1C3A}</a:tableStyleId>
              </a:tblPr>
              <a:tblGrid>
                <a:gridCol w="6234113">
                  <a:extLst>
                    <a:ext uri="{9D8B030D-6E8A-4147-A177-3AD203B41FA5}">
                      <a16:colId xmlns:a16="http://schemas.microsoft.com/office/drawing/2014/main" val="106187854"/>
                    </a:ext>
                  </a:extLst>
                </a:gridCol>
                <a:gridCol w="3743325">
                  <a:extLst>
                    <a:ext uri="{9D8B030D-6E8A-4147-A177-3AD203B41FA5}">
                      <a16:colId xmlns:a16="http://schemas.microsoft.com/office/drawing/2014/main" val="315872653"/>
                    </a:ext>
                  </a:extLst>
                </a:gridCol>
                <a:gridCol w="1804987">
                  <a:extLst>
                    <a:ext uri="{9D8B030D-6E8A-4147-A177-3AD203B41FA5}">
                      <a16:colId xmlns:a16="http://schemas.microsoft.com/office/drawing/2014/main" val="2434704057"/>
                    </a:ext>
                  </a:extLst>
                </a:gridCol>
              </a:tblGrid>
              <a:tr h="466197">
                <a:tc>
                  <a:txBody>
                    <a:bodyPr/>
                    <a:lstStyle/>
                    <a:p>
                      <a:pPr algn="ctr"/>
                      <a:r>
                        <a:rPr lang="en-VN" sz="2400" b="0" dirty="0">
                          <a:latin typeface="American Typewriter" panose="02090604020004020304" pitchFamily="18" charset="77"/>
                        </a:rPr>
                        <a:t>Yêu cầu cần đạt</a:t>
                      </a:r>
                    </a:p>
                  </a:txBody>
                  <a:tcPr/>
                </a:tc>
                <a:tc>
                  <a:txBody>
                    <a:bodyPr/>
                    <a:lstStyle/>
                    <a:p>
                      <a:pPr algn="ctr"/>
                      <a:r>
                        <a:rPr lang="en-VN" sz="2400" b="0" dirty="0">
                          <a:latin typeface="American Typewriter" panose="02090604020004020304" pitchFamily="18" charset="77"/>
                        </a:rPr>
                        <a:t>Gợi ý nội dung tích hợp Quyền con người</a:t>
                      </a:r>
                    </a:p>
                  </a:txBody>
                  <a:tcPr/>
                </a:tc>
                <a:tc>
                  <a:txBody>
                    <a:bodyPr/>
                    <a:lstStyle/>
                    <a:p>
                      <a:pPr algn="ctr"/>
                      <a:r>
                        <a:rPr lang="en-VN" sz="2400" b="0" dirty="0">
                          <a:latin typeface="American Typewriter" panose="02090604020004020304" pitchFamily="18" charset="77"/>
                        </a:rPr>
                        <a:t>Mức độ TH</a:t>
                      </a:r>
                    </a:p>
                  </a:txBody>
                  <a:tcPr/>
                </a:tc>
                <a:extLst>
                  <a:ext uri="{0D108BD9-81ED-4DB2-BD59-A6C34878D82A}">
                    <a16:rowId xmlns:a16="http://schemas.microsoft.com/office/drawing/2014/main" val="1738406136"/>
                  </a:ext>
                </a:extLst>
              </a:tr>
              <a:tr h="1783292">
                <a:tc>
                  <a:txBody>
                    <a:bodyPr/>
                    <a:lstStyle/>
                    <a:p>
                      <a:pPr algn="just">
                        <a:lnSpc>
                          <a:spcPct val="125000"/>
                        </a:lnSpc>
                        <a:spcAft>
                          <a:spcPts val="1000"/>
                        </a:spcAft>
                      </a:pPr>
                      <a:r>
                        <a:rPr lang="vi-VN" sz="2400" b="0" kern="10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Nêu được cách ứng xử của bản thân nếu gặp tình huống tương tự như tình huống của nhân vật trong tác phẩm.</a:t>
                      </a:r>
                      <a:endParaRPr lang="en-VN" sz="2400" b="0" kern="100">
                        <a:effectLst/>
                        <a:latin typeface="American Typewriter" panose="02090604020004020304" pitchFamily="18" charset="77"/>
                        <a:ea typeface="Calibri" panose="020F0502020204030204" pitchFamily="34" charset="0"/>
                        <a:cs typeface="Times New Roman" panose="02020603050405020304" pitchFamily="18" charset="0"/>
                      </a:endParaRPr>
                    </a:p>
                    <a:p>
                      <a:pPr algn="just">
                        <a:lnSpc>
                          <a:spcPct val="125000"/>
                        </a:lnSpc>
                        <a:spcAft>
                          <a:spcPts val="1000"/>
                        </a:spcAft>
                      </a:pPr>
                      <a:r>
                        <a:rPr lang="vi-VN" sz="2400" b="0" kern="10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 Nêu được một vấn đề có ý nghĩa đối với bản thân hay cộng đồng được gợi ra từ văn bản đã đọc.</a:t>
                      </a:r>
                      <a:endParaRPr lang="en-VN" sz="2400" b="0" kern="100">
                        <a:effectLst/>
                        <a:latin typeface="American Typewriter" panose="02090604020004020304" pitchFamily="18" charset="77"/>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5000"/>
                        </a:lnSpc>
                        <a:spcAft>
                          <a:spcPts val="1000"/>
                        </a:spcAft>
                      </a:pPr>
                      <a:r>
                        <a:rPr lang="en-US" sz="2400" b="0" kern="100" dirty="0" err="1">
                          <a:effectLst/>
                          <a:latin typeface="American Typewriter" panose="02090604020004020304" pitchFamily="18" charset="77"/>
                          <a:ea typeface="Calibri" panose="020F0502020204030204" pitchFamily="34" charset="0"/>
                          <a:cs typeface="Times New Roman" panose="02020603050405020304" pitchFamily="18" charset="0"/>
                        </a:rPr>
                        <a:t>Quyền</a:t>
                      </a:r>
                      <a:r>
                        <a:rPr lang="vi-VN" sz="2400" b="0" kern="100" dirty="0">
                          <a:effectLst/>
                          <a:latin typeface="American Typewriter" panose="02090604020004020304" pitchFamily="18" charset="77"/>
                          <a:ea typeface="Calibri" panose="020F0502020204030204" pitchFamily="34" charset="0"/>
                          <a:cs typeface="Times New Roman" panose="02020603050405020304" pitchFamily="18" charset="0"/>
                        </a:rPr>
                        <a:t> được tham gia trao đổi, bày tỏ ý kiến; quyền học tập để phát triển toàn diện và phát huy tốt nhất tiềm năng của bản thân.</a:t>
                      </a:r>
                      <a:endParaRPr lang="en-VN" sz="2400" b="0" kern="100" dirty="0">
                        <a:effectLst/>
                        <a:latin typeface="American Typewriter" panose="02090604020004020304" pitchFamily="18" charset="77"/>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US" sz="2400" b="0" kern="100" dirty="0" err="1">
                          <a:effectLst/>
                          <a:latin typeface="American Typewriter" panose="02090604020004020304" pitchFamily="18" charset="77"/>
                          <a:ea typeface="Calibri" panose="020F0502020204030204" pitchFamily="34" charset="0"/>
                          <a:cs typeface="Times New Roman" panose="02020603050405020304" pitchFamily="18" charset="0"/>
                        </a:rPr>
                        <a:t>Liên</a:t>
                      </a:r>
                      <a:r>
                        <a:rPr lang="en-US" sz="2400" b="0" kern="1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en-US" sz="2400" b="0" kern="100" dirty="0" err="1">
                          <a:effectLst/>
                          <a:latin typeface="American Typewriter" panose="02090604020004020304" pitchFamily="18" charset="77"/>
                          <a:ea typeface="Calibri" panose="020F0502020204030204" pitchFamily="34" charset="0"/>
                          <a:cs typeface="Times New Roman" panose="02020603050405020304" pitchFamily="18" charset="0"/>
                        </a:rPr>
                        <a:t>hệ</a:t>
                      </a:r>
                      <a:endParaRPr lang="en-VN" sz="2400" b="0" kern="100" dirty="0">
                        <a:effectLst/>
                        <a:latin typeface="American Typewriter" panose="02090604020004020304" pitchFamily="18" charset="77"/>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3586138"/>
                  </a:ext>
                </a:extLst>
              </a:tr>
            </a:tbl>
          </a:graphicData>
        </a:graphic>
      </p:graphicFrame>
    </p:spTree>
    <p:extLst>
      <p:ext uri="{BB962C8B-B14F-4D97-AF65-F5344CB8AC3E}">
        <p14:creationId xmlns:p14="http://schemas.microsoft.com/office/powerpoint/2010/main" val="995408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018DC1B-EBBB-1A1A-6570-8176C0E82C72}"/>
              </a:ext>
            </a:extLst>
          </p:cNvPr>
          <p:cNvSpPr txBox="1">
            <a:spLocks/>
          </p:cNvSpPr>
          <p:nvPr/>
        </p:nvSpPr>
        <p:spPr>
          <a:xfrm>
            <a:off x="228599" y="328360"/>
            <a:ext cx="11758613" cy="33146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r>
              <a:rPr lang="en-VN" sz="2800" dirty="0">
                <a:latin typeface="American Typewriter" panose="02090604020004020304" pitchFamily="18" charset="77"/>
              </a:rPr>
              <a:t>HOẠT ĐỘNG VIẾT</a:t>
            </a:r>
          </a:p>
          <a:p>
            <a:pPr algn="ctr"/>
            <a:r>
              <a:rPr lang="en-VN" sz="2800" dirty="0">
                <a:latin typeface="American Typewriter" panose="02090604020004020304" pitchFamily="18" charset="77"/>
              </a:rPr>
              <a:t>(phân tích trên YÊU CẦU CẦN ĐẠT về viết ở lớp 3)</a:t>
            </a:r>
          </a:p>
          <a:p>
            <a:endParaRPr lang="en-VN" sz="2800" dirty="0">
              <a:latin typeface="American Typewriter" panose="02090604020004020304" pitchFamily="18" charset="77"/>
            </a:endParaRPr>
          </a:p>
        </p:txBody>
      </p:sp>
      <p:graphicFrame>
        <p:nvGraphicFramePr>
          <p:cNvPr id="5" name="Table 4">
            <a:extLst>
              <a:ext uri="{FF2B5EF4-FFF2-40B4-BE49-F238E27FC236}">
                <a16:creationId xmlns:a16="http://schemas.microsoft.com/office/drawing/2014/main" id="{367D76CF-CCD8-0FE2-19C5-FA6E52097E95}"/>
              </a:ext>
            </a:extLst>
          </p:cNvPr>
          <p:cNvGraphicFramePr>
            <a:graphicFrameLocks noGrp="1"/>
          </p:cNvGraphicFramePr>
          <p:nvPr>
            <p:extLst>
              <p:ext uri="{D42A27DB-BD31-4B8C-83A1-F6EECF244321}">
                <p14:modId xmlns:p14="http://schemas.microsoft.com/office/powerpoint/2010/main" val="2959165132"/>
              </p:ext>
            </p:extLst>
          </p:nvPr>
        </p:nvGraphicFramePr>
        <p:xfrm>
          <a:off x="228599" y="1725895"/>
          <a:ext cx="11782425" cy="4122391"/>
        </p:xfrm>
        <a:graphic>
          <a:graphicData uri="http://schemas.openxmlformats.org/drawingml/2006/table">
            <a:tbl>
              <a:tblPr firstRow="1" bandRow="1">
                <a:tableStyleId>{5C22544A-7EE6-4342-B048-85BDC9FD1C3A}</a:tableStyleId>
              </a:tblPr>
              <a:tblGrid>
                <a:gridCol w="6115051">
                  <a:extLst>
                    <a:ext uri="{9D8B030D-6E8A-4147-A177-3AD203B41FA5}">
                      <a16:colId xmlns:a16="http://schemas.microsoft.com/office/drawing/2014/main" val="106187854"/>
                    </a:ext>
                  </a:extLst>
                </a:gridCol>
                <a:gridCol w="3862387">
                  <a:extLst>
                    <a:ext uri="{9D8B030D-6E8A-4147-A177-3AD203B41FA5}">
                      <a16:colId xmlns:a16="http://schemas.microsoft.com/office/drawing/2014/main" val="315872653"/>
                    </a:ext>
                  </a:extLst>
                </a:gridCol>
                <a:gridCol w="1804987">
                  <a:extLst>
                    <a:ext uri="{9D8B030D-6E8A-4147-A177-3AD203B41FA5}">
                      <a16:colId xmlns:a16="http://schemas.microsoft.com/office/drawing/2014/main" val="2434704057"/>
                    </a:ext>
                  </a:extLst>
                </a:gridCol>
              </a:tblGrid>
              <a:tr h="694848">
                <a:tc>
                  <a:txBody>
                    <a:bodyPr/>
                    <a:lstStyle/>
                    <a:p>
                      <a:pPr algn="ctr"/>
                      <a:r>
                        <a:rPr lang="en-VN" sz="2400" b="0" dirty="0">
                          <a:latin typeface="American Typewriter" panose="02090604020004020304" pitchFamily="18" charset="77"/>
                        </a:rPr>
                        <a:t>Yêu cầu cần đạt</a:t>
                      </a:r>
                    </a:p>
                  </a:txBody>
                  <a:tcPr/>
                </a:tc>
                <a:tc>
                  <a:txBody>
                    <a:bodyPr/>
                    <a:lstStyle/>
                    <a:p>
                      <a:pPr algn="ctr"/>
                      <a:r>
                        <a:rPr lang="en-VN" sz="2400" b="0" dirty="0">
                          <a:latin typeface="American Typewriter" panose="02090604020004020304" pitchFamily="18" charset="77"/>
                        </a:rPr>
                        <a:t>Gợi ý nội dung tích hợp Quyền con người</a:t>
                      </a:r>
                    </a:p>
                  </a:txBody>
                  <a:tcPr/>
                </a:tc>
                <a:tc>
                  <a:txBody>
                    <a:bodyPr/>
                    <a:lstStyle/>
                    <a:p>
                      <a:pPr algn="ctr"/>
                      <a:r>
                        <a:rPr lang="en-VN" sz="2400" b="0" dirty="0">
                          <a:latin typeface="American Typewriter" panose="02090604020004020304" pitchFamily="18" charset="77"/>
                        </a:rPr>
                        <a:t>Mức độ TH</a:t>
                      </a:r>
                    </a:p>
                  </a:txBody>
                  <a:tcPr/>
                </a:tc>
                <a:extLst>
                  <a:ext uri="{0D108BD9-81ED-4DB2-BD59-A6C34878D82A}">
                    <a16:rowId xmlns:a16="http://schemas.microsoft.com/office/drawing/2014/main" val="1738406136"/>
                  </a:ext>
                </a:extLst>
              </a:tr>
              <a:tr h="1505683">
                <a:tc>
                  <a:txBody>
                    <a:bodyPr/>
                    <a:lstStyle/>
                    <a:p>
                      <a:pPr algn="just">
                        <a:lnSpc>
                          <a:spcPct val="125000"/>
                        </a:lnSpc>
                        <a:spcAft>
                          <a:spcPts val="1000"/>
                        </a:spcAft>
                      </a:pPr>
                      <a:r>
                        <a:rPr lang="vi-VN" sz="2400" b="0" kern="100" dirty="0">
                          <a:solidFill>
                            <a:srgbClr val="000000"/>
                          </a:solidFill>
                          <a:effectLst/>
                          <a:latin typeface="American Typewriter" panose="02090604020004020304" pitchFamily="18" charset="77"/>
                          <a:ea typeface="Calibri" panose="020F0502020204030204" pitchFamily="34" charset="0"/>
                          <a:cs typeface="Times New Roman" panose="02020603050405020304" pitchFamily="18" charset="0"/>
                        </a:rPr>
                        <a:t>Viết được đoạn văn nêu lí do vì sao mình thích hoặc không thích một nhân vật trong câu chuyện đã đọc hoặc đã nghe.</a:t>
                      </a:r>
                      <a:endParaRPr lang="en-VN" sz="2400" b="0" kern="100" dirty="0">
                        <a:effectLst/>
                        <a:latin typeface="American Typewriter" panose="02090604020004020304" pitchFamily="18" charset="77"/>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5000"/>
                        </a:lnSpc>
                        <a:spcAft>
                          <a:spcPts val="1000"/>
                        </a:spcAft>
                      </a:pPr>
                      <a:r>
                        <a:rPr lang="vi-VN" sz="2400" b="0" kern="100" dirty="0">
                          <a:effectLst/>
                          <a:latin typeface="American Typewriter" panose="02090604020004020304" pitchFamily="18" charset="77"/>
                          <a:ea typeface="Calibri" panose="020F0502020204030204" pitchFamily="34" charset="0"/>
                          <a:cs typeface="Times New Roman" panose="02020603050405020304" pitchFamily="18" charset="0"/>
                        </a:rPr>
                        <a:t>Quyền được bày tỏ ý kiến.</a:t>
                      </a:r>
                      <a:endParaRPr lang="en-VN" sz="2400" b="0" kern="100" dirty="0">
                        <a:effectLst/>
                        <a:latin typeface="American Typewriter" panose="02090604020004020304" pitchFamily="18" charset="77"/>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US" sz="2400" b="0" kern="100" dirty="0" err="1">
                          <a:effectLst/>
                          <a:latin typeface="American Typewriter" panose="02090604020004020304" pitchFamily="18" charset="77"/>
                          <a:ea typeface="Calibri" panose="020F0502020204030204" pitchFamily="34" charset="0"/>
                          <a:cs typeface="Times New Roman" panose="02020603050405020304" pitchFamily="18" charset="0"/>
                        </a:rPr>
                        <a:t>Liên</a:t>
                      </a:r>
                      <a:r>
                        <a:rPr lang="en-US" sz="2400" b="0" kern="100" dirty="0">
                          <a:effectLst/>
                          <a:latin typeface="American Typewriter" panose="02090604020004020304" pitchFamily="18" charset="77"/>
                          <a:ea typeface="Calibri" panose="020F0502020204030204" pitchFamily="34" charset="0"/>
                          <a:cs typeface="Times New Roman" panose="02020603050405020304" pitchFamily="18" charset="0"/>
                        </a:rPr>
                        <a:t> </a:t>
                      </a:r>
                      <a:r>
                        <a:rPr lang="en-US" sz="2400" b="0" kern="100" dirty="0" err="1">
                          <a:effectLst/>
                          <a:latin typeface="American Typewriter" panose="02090604020004020304" pitchFamily="18" charset="77"/>
                          <a:ea typeface="Calibri" panose="020F0502020204030204" pitchFamily="34" charset="0"/>
                          <a:cs typeface="Times New Roman" panose="02020603050405020304" pitchFamily="18" charset="0"/>
                        </a:rPr>
                        <a:t>hệ</a:t>
                      </a:r>
                      <a:endParaRPr lang="en-US" sz="2400" b="0" kern="100" dirty="0">
                        <a:effectLst/>
                        <a:latin typeface="American Typewriter" panose="02090604020004020304" pitchFamily="18" charset="77"/>
                        <a:ea typeface="Calibri" panose="020F0502020204030204" pitchFamily="34" charset="0"/>
                        <a:cs typeface="Times New Roman" panose="02020603050405020304" pitchFamily="18" charset="0"/>
                      </a:endParaRPr>
                    </a:p>
                    <a:p>
                      <a:pPr algn="ctr">
                        <a:lnSpc>
                          <a:spcPct val="125000"/>
                        </a:lnSpc>
                        <a:spcAft>
                          <a:spcPts val="1000"/>
                        </a:spcAft>
                      </a:pPr>
                      <a:endParaRPr lang="en-VN" sz="2400" b="0" kern="100" dirty="0">
                        <a:effectLst/>
                        <a:latin typeface="American Typewriter" panose="02090604020004020304" pitchFamily="18" charset="77"/>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3586138"/>
                  </a:ext>
                </a:extLst>
              </a:tr>
              <a:tr h="1505683">
                <a:tc>
                  <a:txBody>
                    <a:bodyPr/>
                    <a:lstStyle/>
                    <a:p>
                      <a:pPr algn="just">
                        <a:lnSpc>
                          <a:spcPct val="125000"/>
                        </a:lnSpc>
                        <a:spcAft>
                          <a:spcPts val="1000"/>
                        </a:spcAft>
                      </a:pPr>
                      <a:r>
                        <a:rPr lang="vi-VN" sz="2400" b="0" kern="100" dirty="0">
                          <a:effectLst/>
                          <a:latin typeface="American Typewriter" panose="02090604020004020304" pitchFamily="18" charset="77"/>
                          <a:ea typeface="Calibri" panose="020F0502020204030204" pitchFamily="34" charset="0"/>
                          <a:cs typeface="Times New Roman" panose="02020603050405020304" pitchFamily="18" charset="0"/>
                        </a:rPr>
                        <a:t>Viết được đoạn văn ngắn giới thiệu về bản thân, nêu được thông tin quan trọng như: họ và tên, ngày sinh, nơi sinh, sở thích, ước mơ của bản thân.</a:t>
                      </a:r>
                      <a:endParaRPr lang="en-VN" sz="2400" b="0" kern="100" dirty="0">
                        <a:effectLst/>
                        <a:latin typeface="American Typewriter" panose="02090604020004020304" pitchFamily="18" charset="77"/>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5000"/>
                        </a:lnSpc>
                        <a:spcAft>
                          <a:spcPts val="1000"/>
                        </a:spcAft>
                      </a:pPr>
                      <a:r>
                        <a:rPr lang="vi-VN" sz="2400" b="0" kern="100" dirty="0">
                          <a:effectLst/>
                          <a:latin typeface="American Typewriter" panose="02090604020004020304" pitchFamily="18" charset="77"/>
                          <a:ea typeface="Calibri" panose="020F0502020204030204" pitchFamily="34" charset="0"/>
                          <a:cs typeface="Times New Roman" panose="02020603050405020304" pitchFamily="18" charset="0"/>
                        </a:rPr>
                        <a:t>Quyền được khai sinh, quyền có họ, tên; quyền có chỗ ở, được chăm sóc và phát triển...</a:t>
                      </a:r>
                      <a:endParaRPr lang="en-VN" sz="2400" b="0" kern="100" dirty="0">
                        <a:effectLst/>
                        <a:latin typeface="American Typewriter" panose="02090604020004020304" pitchFamily="18" charset="77"/>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VN" sz="2400" b="0" kern="100" dirty="0">
                          <a:effectLst/>
                          <a:latin typeface="American Typewriter" panose="02090604020004020304" pitchFamily="18" charset="77"/>
                          <a:ea typeface="Calibri" panose="020F0502020204030204" pitchFamily="34" charset="0"/>
                          <a:cs typeface="Times New Roman" panose="02020603050405020304" pitchFamily="18" charset="0"/>
                        </a:rPr>
                        <a:t>Liên hệ</a:t>
                      </a:r>
                    </a:p>
                  </a:txBody>
                  <a:tcPr marL="68580" marR="68580" marT="0" marB="0"/>
                </a:tc>
                <a:extLst>
                  <a:ext uri="{0D108BD9-81ED-4DB2-BD59-A6C34878D82A}">
                    <a16:rowId xmlns:a16="http://schemas.microsoft.com/office/drawing/2014/main" val="1670788475"/>
                  </a:ext>
                </a:extLst>
              </a:tr>
            </a:tbl>
          </a:graphicData>
        </a:graphic>
      </p:graphicFrame>
    </p:spTree>
    <p:extLst>
      <p:ext uri="{BB962C8B-B14F-4D97-AF65-F5344CB8AC3E}">
        <p14:creationId xmlns:p14="http://schemas.microsoft.com/office/powerpoint/2010/main" val="4265564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0ED5-A4BE-A14B-CC66-21608052A83A}"/>
              </a:ext>
            </a:extLst>
          </p:cNvPr>
          <p:cNvSpPr>
            <a:spLocks noGrp="1"/>
          </p:cNvSpPr>
          <p:nvPr>
            <p:ph type="title"/>
          </p:nvPr>
        </p:nvSpPr>
        <p:spPr>
          <a:xfrm>
            <a:off x="1881378" y="1443388"/>
            <a:ext cx="9281160" cy="1214438"/>
          </a:xfrm>
        </p:spPr>
        <p:txBody>
          <a:bodyPr>
            <a:normAutofit/>
          </a:bodyPr>
          <a:lstStyle/>
          <a:p>
            <a:pPr algn="ctr"/>
            <a:r>
              <a:rPr lang="en-VN" sz="3600" b="1" dirty="0">
                <a:latin typeface="American Typewriter" panose="02090604020004020304" pitchFamily="18" charset="77"/>
              </a:rPr>
              <a:t>KHỞI ĐỘNG – KẾT NỐI</a:t>
            </a:r>
          </a:p>
        </p:txBody>
      </p:sp>
      <p:sp>
        <p:nvSpPr>
          <p:cNvPr id="3" name="Text Placeholder 2">
            <a:extLst>
              <a:ext uri="{FF2B5EF4-FFF2-40B4-BE49-F238E27FC236}">
                <a16:creationId xmlns:a16="http://schemas.microsoft.com/office/drawing/2014/main" id="{1E2A36C8-0107-D6DE-035D-9D7940044E9A}"/>
              </a:ext>
            </a:extLst>
          </p:cNvPr>
          <p:cNvSpPr>
            <a:spLocks noGrp="1"/>
          </p:cNvSpPr>
          <p:nvPr>
            <p:ph type="body" idx="1"/>
          </p:nvPr>
        </p:nvSpPr>
        <p:spPr>
          <a:xfrm>
            <a:off x="772287" y="2902735"/>
            <a:ext cx="11444288" cy="1879830"/>
          </a:xfrm>
        </p:spPr>
        <p:txBody>
          <a:bodyPr>
            <a:noAutofit/>
          </a:bodyPr>
          <a:lstStyle/>
          <a:p>
            <a:pPr algn="ctr"/>
            <a:r>
              <a:rPr lang="en-VN" sz="2800" dirty="0">
                <a:latin typeface="American Typewriter" panose="02090604020004020304" pitchFamily="18" charset="77"/>
              </a:rPr>
              <a:t>Chia sẻ 01 ĐIỀU THẦY CÔ TÂM ĐẮC NHẤT </a:t>
            </a:r>
          </a:p>
          <a:p>
            <a:pPr algn="ctr"/>
            <a:r>
              <a:rPr lang="en-VN" sz="2800" dirty="0">
                <a:latin typeface="American Typewriter" panose="02090604020004020304" pitchFamily="18" charset="77"/>
              </a:rPr>
              <a:t>về vấn đề tích hợp giáo dục QUYỀN TRẺ EM trong các môn học, HĐ giáo dục ở nhà trường tiểu học</a:t>
            </a:r>
          </a:p>
        </p:txBody>
      </p:sp>
      <p:pic>
        <p:nvPicPr>
          <p:cNvPr id="4" name="Picture 2" descr="Tập tin:Uncharter.pdf">
            <a:extLst>
              <a:ext uri="{FF2B5EF4-FFF2-40B4-BE49-F238E27FC236}">
                <a16:creationId xmlns:a16="http://schemas.microsoft.com/office/drawing/2014/main" id="{7E392C31-5CD1-6CF0-A3CA-FB207EA7E95B}"/>
              </a:ext>
            </a:extLst>
          </p:cNvPr>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58279" y="4858244"/>
            <a:ext cx="1659035" cy="2093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tuyen ngon quoc te ve nhan quyen 1948">
            <a:extLst>
              <a:ext uri="{FF2B5EF4-FFF2-40B4-BE49-F238E27FC236}">
                <a16:creationId xmlns:a16="http://schemas.microsoft.com/office/drawing/2014/main" id="{B0237959-1B3F-E452-1D2A-11AF845720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760269" y="4872418"/>
            <a:ext cx="1659036" cy="20934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Công ước quốc tế về các quyền kinh tế, xã hội và văn hóa - vansudia.net">
            <a:extLst>
              <a:ext uri="{FF2B5EF4-FFF2-40B4-BE49-F238E27FC236}">
                <a16:creationId xmlns:a16="http://schemas.microsoft.com/office/drawing/2014/main" id="{58819C59-1176-D9F0-9FF1-823C8964162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109404" y="5027474"/>
            <a:ext cx="2558775" cy="169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86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F1EF5-D666-9624-2AD4-816EDD342203}"/>
              </a:ext>
            </a:extLst>
          </p:cNvPr>
          <p:cNvSpPr>
            <a:spLocks noGrp="1"/>
          </p:cNvSpPr>
          <p:nvPr>
            <p:ph type="title"/>
          </p:nvPr>
        </p:nvSpPr>
        <p:spPr/>
        <p:txBody>
          <a:bodyPr>
            <a:normAutofit/>
          </a:bodyPr>
          <a:lstStyle/>
          <a:p>
            <a:pPr algn="ctr">
              <a:lnSpc>
                <a:spcPct val="150000"/>
              </a:lnSpc>
            </a:pPr>
            <a:r>
              <a:rPr lang="en-VN" sz="2800" b="1" dirty="0">
                <a:latin typeface="American Typewriter" panose="02090604020004020304" pitchFamily="18" charset="77"/>
              </a:rPr>
              <a:t>Từ chương trình </a:t>
            </a:r>
            <a:br>
              <a:rPr lang="en-VN" sz="2800" b="1" dirty="0">
                <a:latin typeface="American Typewriter" panose="02090604020004020304" pitchFamily="18" charset="77"/>
              </a:rPr>
            </a:br>
            <a:r>
              <a:rPr lang="en-VN" sz="2800" b="1" dirty="0">
                <a:latin typeface="American Typewriter" panose="02090604020004020304" pitchFamily="18" charset="77"/>
              </a:rPr>
              <a:t>đến sách giáo khoa môn tiếng việt…</a:t>
            </a:r>
          </a:p>
        </p:txBody>
      </p:sp>
      <p:sp>
        <p:nvSpPr>
          <p:cNvPr id="3" name="Text Placeholder 2">
            <a:extLst>
              <a:ext uri="{FF2B5EF4-FFF2-40B4-BE49-F238E27FC236}">
                <a16:creationId xmlns:a16="http://schemas.microsoft.com/office/drawing/2014/main" id="{F0CC8112-77CB-6285-A417-63E14A2CAA40}"/>
              </a:ext>
            </a:extLst>
          </p:cNvPr>
          <p:cNvSpPr>
            <a:spLocks noGrp="1"/>
          </p:cNvSpPr>
          <p:nvPr>
            <p:ph type="body" idx="1"/>
          </p:nvPr>
        </p:nvSpPr>
        <p:spPr>
          <a:xfrm>
            <a:off x="200025" y="5020056"/>
            <a:ext cx="11991975" cy="1837944"/>
          </a:xfrm>
        </p:spPr>
        <p:txBody>
          <a:bodyPr>
            <a:noAutofit/>
          </a:bodyPr>
          <a:lstStyle/>
          <a:p>
            <a:pPr algn="ctr">
              <a:lnSpc>
                <a:spcPct val="150000"/>
              </a:lnSpc>
              <a:spcBef>
                <a:spcPts val="0"/>
              </a:spcBef>
            </a:pPr>
            <a:r>
              <a:rPr lang="en-VN" sz="2400" dirty="0">
                <a:latin typeface="American Typewriter" panose="02090604020004020304" pitchFamily="18" charset="77"/>
              </a:rPr>
              <a:t>Đọc &amp; Phân tích một số gợi ý tích hợp nội dung giáo dục Quyền con người </a:t>
            </a:r>
          </a:p>
          <a:p>
            <a:pPr algn="ctr">
              <a:lnSpc>
                <a:spcPct val="150000"/>
              </a:lnSpc>
              <a:spcBef>
                <a:spcPts val="0"/>
              </a:spcBef>
            </a:pPr>
            <a:r>
              <a:rPr lang="en-VN" sz="2400" dirty="0">
                <a:latin typeface="American Typewriter" panose="02090604020004020304" pitchFamily="18" charset="77"/>
              </a:rPr>
              <a:t>trong 3 bộ sách giáo khoa Tiếng Việt: </a:t>
            </a:r>
          </a:p>
          <a:p>
            <a:pPr algn="ctr">
              <a:lnSpc>
                <a:spcPct val="150000"/>
              </a:lnSpc>
              <a:spcBef>
                <a:spcPts val="0"/>
              </a:spcBef>
            </a:pPr>
            <a:r>
              <a:rPr lang="en-VN" sz="2400" dirty="0">
                <a:latin typeface="American Typewriter" panose="02090604020004020304" pitchFamily="18" charset="77"/>
              </a:rPr>
              <a:t>Cánh Diều, Chân trời sáng tạo, Kết nối tri thức với cuộc sống. </a:t>
            </a:r>
          </a:p>
        </p:txBody>
      </p:sp>
    </p:spTree>
    <p:extLst>
      <p:ext uri="{BB962C8B-B14F-4D97-AF65-F5344CB8AC3E}">
        <p14:creationId xmlns:p14="http://schemas.microsoft.com/office/powerpoint/2010/main" val="3474850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1129D-7D65-CB7B-AF91-A72E3FE43F5D}"/>
              </a:ext>
            </a:extLst>
          </p:cNvPr>
          <p:cNvPicPr>
            <a:picLocks noChangeAspect="1"/>
          </p:cNvPicPr>
          <p:nvPr/>
        </p:nvPicPr>
        <p:blipFill>
          <a:blip r:embed="rId3"/>
          <a:stretch>
            <a:fillRect/>
          </a:stretch>
        </p:blipFill>
        <p:spPr>
          <a:xfrm>
            <a:off x="2935941" y="0"/>
            <a:ext cx="6320118" cy="6858000"/>
          </a:xfrm>
          <a:prstGeom prst="rect">
            <a:avLst/>
          </a:prstGeom>
        </p:spPr>
      </p:pic>
      <p:pic>
        <p:nvPicPr>
          <p:cNvPr id="6146" name="Picture 2" descr="Giáo án và tài liêu sách Cánh Diều">
            <a:extLst>
              <a:ext uri="{FF2B5EF4-FFF2-40B4-BE49-F238E27FC236}">
                <a16:creationId xmlns:a16="http://schemas.microsoft.com/office/drawing/2014/main" id="{7D71AA68-ECCB-6CE6-FA03-C657D543D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06" y="0"/>
            <a:ext cx="1842881" cy="184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753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DAF01-0661-47DE-268C-A2CC5090BA58}"/>
              </a:ext>
            </a:extLst>
          </p:cNvPr>
          <p:cNvPicPr>
            <a:picLocks noChangeAspect="1"/>
          </p:cNvPicPr>
          <p:nvPr/>
        </p:nvPicPr>
        <p:blipFill>
          <a:blip r:embed="rId2"/>
          <a:stretch>
            <a:fillRect/>
          </a:stretch>
        </p:blipFill>
        <p:spPr>
          <a:xfrm>
            <a:off x="2825750" y="101600"/>
            <a:ext cx="6540500" cy="6654800"/>
          </a:xfrm>
          <a:prstGeom prst="rect">
            <a:avLst/>
          </a:prstGeom>
        </p:spPr>
      </p:pic>
    </p:spTree>
    <p:extLst>
      <p:ext uri="{BB962C8B-B14F-4D97-AF65-F5344CB8AC3E}">
        <p14:creationId xmlns:p14="http://schemas.microsoft.com/office/powerpoint/2010/main" val="3187064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04802-36CE-F6AC-F01D-FCB4C916A121}"/>
              </a:ext>
            </a:extLst>
          </p:cNvPr>
          <p:cNvPicPr>
            <a:picLocks noChangeAspect="1"/>
          </p:cNvPicPr>
          <p:nvPr/>
        </p:nvPicPr>
        <p:blipFill>
          <a:blip r:embed="rId3"/>
          <a:stretch>
            <a:fillRect/>
          </a:stretch>
        </p:blipFill>
        <p:spPr>
          <a:xfrm>
            <a:off x="-1" y="0"/>
            <a:ext cx="5499847" cy="6858000"/>
          </a:xfrm>
          <a:prstGeom prst="rect">
            <a:avLst/>
          </a:prstGeom>
        </p:spPr>
      </p:pic>
      <p:pic>
        <p:nvPicPr>
          <p:cNvPr id="1028" name="Picture 4">
            <a:extLst>
              <a:ext uri="{FF2B5EF4-FFF2-40B4-BE49-F238E27FC236}">
                <a16:creationId xmlns:a16="http://schemas.microsoft.com/office/drawing/2014/main" id="{1470E400-6EA1-A5A6-2F4D-47107E66E1F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03577" y="833718"/>
            <a:ext cx="5499846" cy="57687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5D95C9-92EE-40D7-4DD7-9CFC76014699}"/>
              </a:ext>
            </a:extLst>
          </p:cNvPr>
          <p:cNvSpPr txBox="1"/>
          <p:nvPr/>
        </p:nvSpPr>
        <p:spPr>
          <a:xfrm>
            <a:off x="7522610" y="2122935"/>
            <a:ext cx="2731069" cy="830997"/>
          </a:xfrm>
          <a:prstGeom prst="rect">
            <a:avLst/>
          </a:prstGeom>
          <a:noFill/>
          <a:ln>
            <a:noFill/>
          </a:ln>
        </p:spPr>
        <p:txBody>
          <a:bodyPr wrap="none" rtlCol="0">
            <a:spAutoFit/>
          </a:bodyPr>
          <a:lstStyle/>
          <a:p>
            <a:pPr algn="ctr"/>
            <a:r>
              <a:rPr lang="en-VN" sz="2400" dirty="0">
                <a:latin typeface="American Typewriter" panose="02090604020004020304" pitchFamily="18" charset="77"/>
              </a:rPr>
              <a:t>Quyền được </a:t>
            </a:r>
          </a:p>
          <a:p>
            <a:pPr algn="ctr"/>
            <a:r>
              <a:rPr lang="en-VN" sz="2400" dirty="0">
                <a:latin typeface="American Typewriter" panose="02090604020004020304" pitchFamily="18" charset="77"/>
              </a:rPr>
              <a:t>chăm lo sức khoẻ</a:t>
            </a:r>
          </a:p>
        </p:txBody>
      </p:sp>
      <p:sp>
        <p:nvSpPr>
          <p:cNvPr id="4" name="TextBox 3">
            <a:extLst>
              <a:ext uri="{FF2B5EF4-FFF2-40B4-BE49-F238E27FC236}">
                <a16:creationId xmlns:a16="http://schemas.microsoft.com/office/drawing/2014/main" id="{CAB9A53A-3A1C-96B2-718A-A99400CB03FD}"/>
              </a:ext>
            </a:extLst>
          </p:cNvPr>
          <p:cNvSpPr txBox="1"/>
          <p:nvPr/>
        </p:nvSpPr>
        <p:spPr>
          <a:xfrm rot="20944749">
            <a:off x="6750128" y="3111595"/>
            <a:ext cx="2039341" cy="830997"/>
          </a:xfrm>
          <a:prstGeom prst="rect">
            <a:avLst/>
          </a:prstGeom>
          <a:noFill/>
          <a:ln>
            <a:noFill/>
          </a:ln>
        </p:spPr>
        <p:txBody>
          <a:bodyPr wrap="none" rtlCol="0">
            <a:spAutoFit/>
          </a:bodyPr>
          <a:lstStyle/>
          <a:p>
            <a:pPr algn="ctr"/>
            <a:r>
              <a:rPr lang="en-VN" sz="2400" dirty="0">
                <a:latin typeface="American Typewriter" panose="02090604020004020304" pitchFamily="18" charset="77"/>
              </a:rPr>
              <a:t>Quyền được </a:t>
            </a:r>
          </a:p>
          <a:p>
            <a:pPr algn="ctr"/>
            <a:r>
              <a:rPr lang="en-VN" sz="2400" dirty="0">
                <a:latin typeface="American Typewriter" panose="02090604020004020304" pitchFamily="18" charset="77"/>
              </a:rPr>
              <a:t>yêu thương</a:t>
            </a:r>
          </a:p>
        </p:txBody>
      </p:sp>
      <p:sp>
        <p:nvSpPr>
          <p:cNvPr id="6" name="TextBox 5">
            <a:extLst>
              <a:ext uri="{FF2B5EF4-FFF2-40B4-BE49-F238E27FC236}">
                <a16:creationId xmlns:a16="http://schemas.microsoft.com/office/drawing/2014/main" id="{939B9E4E-A52E-4F96-10DA-1AB5D8B29C68}"/>
              </a:ext>
            </a:extLst>
          </p:cNvPr>
          <p:cNvSpPr txBox="1"/>
          <p:nvPr/>
        </p:nvSpPr>
        <p:spPr>
          <a:xfrm rot="496125">
            <a:off x="9234009" y="3212486"/>
            <a:ext cx="2039341" cy="830997"/>
          </a:xfrm>
          <a:prstGeom prst="rect">
            <a:avLst/>
          </a:prstGeom>
          <a:noFill/>
          <a:ln>
            <a:noFill/>
          </a:ln>
        </p:spPr>
        <p:txBody>
          <a:bodyPr wrap="none" rtlCol="0">
            <a:spAutoFit/>
          </a:bodyPr>
          <a:lstStyle/>
          <a:p>
            <a:pPr algn="ctr"/>
            <a:r>
              <a:rPr lang="en-VN" sz="2400" dirty="0">
                <a:latin typeface="American Typewriter" panose="02090604020004020304" pitchFamily="18" charset="77"/>
              </a:rPr>
              <a:t>Quyền được </a:t>
            </a:r>
          </a:p>
          <a:p>
            <a:pPr algn="ctr"/>
            <a:r>
              <a:rPr lang="en-VN" sz="2400" dirty="0">
                <a:latin typeface="American Typewriter" panose="02090604020004020304" pitchFamily="18" charset="77"/>
              </a:rPr>
              <a:t>giáo dục</a:t>
            </a:r>
          </a:p>
        </p:txBody>
      </p:sp>
      <p:sp>
        <p:nvSpPr>
          <p:cNvPr id="8" name="TextBox 7">
            <a:extLst>
              <a:ext uri="{FF2B5EF4-FFF2-40B4-BE49-F238E27FC236}">
                <a16:creationId xmlns:a16="http://schemas.microsoft.com/office/drawing/2014/main" id="{943BC7F7-3ADC-9994-7EE1-D0749CFE2A77}"/>
              </a:ext>
            </a:extLst>
          </p:cNvPr>
          <p:cNvSpPr txBox="1"/>
          <p:nvPr/>
        </p:nvSpPr>
        <p:spPr>
          <a:xfrm>
            <a:off x="7393608" y="4133610"/>
            <a:ext cx="2424061" cy="830997"/>
          </a:xfrm>
          <a:prstGeom prst="rect">
            <a:avLst/>
          </a:prstGeom>
          <a:noFill/>
          <a:ln>
            <a:noFill/>
          </a:ln>
        </p:spPr>
        <p:txBody>
          <a:bodyPr wrap="none" rtlCol="0">
            <a:spAutoFit/>
          </a:bodyPr>
          <a:lstStyle/>
          <a:p>
            <a:pPr algn="ctr"/>
            <a:r>
              <a:rPr lang="en-VN" sz="2400" dirty="0">
                <a:latin typeface="American Typewriter" panose="02090604020004020304" pitchFamily="18" charset="77"/>
              </a:rPr>
              <a:t>Bổn phận </a:t>
            </a:r>
          </a:p>
          <a:p>
            <a:pPr algn="ctr"/>
            <a:r>
              <a:rPr lang="en-VN" sz="2400" dirty="0">
                <a:latin typeface="American Typewriter" panose="02090604020004020304" pitchFamily="18" charset="77"/>
              </a:rPr>
              <a:t>với người khác</a:t>
            </a:r>
          </a:p>
        </p:txBody>
      </p:sp>
    </p:spTree>
    <p:extLst>
      <p:ext uri="{BB962C8B-B14F-4D97-AF65-F5344CB8AC3E}">
        <p14:creationId xmlns:p14="http://schemas.microsoft.com/office/powerpoint/2010/main" val="2395276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F081D-FC56-D58C-3777-849E40924A6B}"/>
              </a:ext>
            </a:extLst>
          </p:cNvPr>
          <p:cNvPicPr>
            <a:picLocks noChangeAspect="1"/>
          </p:cNvPicPr>
          <p:nvPr/>
        </p:nvPicPr>
        <p:blipFill>
          <a:blip r:embed="rId3"/>
          <a:stretch>
            <a:fillRect/>
          </a:stretch>
        </p:blipFill>
        <p:spPr>
          <a:xfrm>
            <a:off x="-1" y="26896"/>
            <a:ext cx="5499847" cy="6736975"/>
          </a:xfrm>
          <a:prstGeom prst="rect">
            <a:avLst/>
          </a:prstGeom>
        </p:spPr>
      </p:pic>
      <p:pic>
        <p:nvPicPr>
          <p:cNvPr id="2050" name="Picture 2">
            <a:extLst>
              <a:ext uri="{FF2B5EF4-FFF2-40B4-BE49-F238E27FC236}">
                <a16:creationId xmlns:a16="http://schemas.microsoft.com/office/drawing/2014/main" id="{544CB13F-3F6E-90F2-07CF-0ADCC80F43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53953" y="342900"/>
            <a:ext cx="6172200" cy="617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3C54A6-091D-123D-5F8B-620B7B8B2A36}"/>
              </a:ext>
            </a:extLst>
          </p:cNvPr>
          <p:cNvSpPr txBox="1"/>
          <p:nvPr/>
        </p:nvSpPr>
        <p:spPr>
          <a:xfrm>
            <a:off x="7159758" y="1477476"/>
            <a:ext cx="3560590" cy="830997"/>
          </a:xfrm>
          <a:prstGeom prst="rect">
            <a:avLst/>
          </a:prstGeom>
          <a:noFill/>
          <a:ln>
            <a:noFill/>
          </a:ln>
        </p:spPr>
        <p:txBody>
          <a:bodyPr wrap="none" rtlCol="0">
            <a:spAutoFit/>
          </a:bodyPr>
          <a:lstStyle/>
          <a:p>
            <a:pPr algn="ctr"/>
            <a:r>
              <a:rPr lang="en-VN" sz="2400" dirty="0">
                <a:latin typeface="American Typewriter" panose="02090604020004020304" pitchFamily="18" charset="77"/>
              </a:rPr>
              <a:t>Quyền được giáo dục </a:t>
            </a:r>
          </a:p>
          <a:p>
            <a:pPr algn="ctr"/>
            <a:r>
              <a:rPr lang="en-VN" sz="2400" dirty="0">
                <a:latin typeface="American Typewriter" panose="02090604020004020304" pitchFamily="18" charset="77"/>
              </a:rPr>
              <a:t>(các kĩ năng tự bảo vệ)</a:t>
            </a:r>
          </a:p>
        </p:txBody>
      </p:sp>
      <p:sp>
        <p:nvSpPr>
          <p:cNvPr id="4" name="TextBox 3">
            <a:extLst>
              <a:ext uri="{FF2B5EF4-FFF2-40B4-BE49-F238E27FC236}">
                <a16:creationId xmlns:a16="http://schemas.microsoft.com/office/drawing/2014/main" id="{5A478DF1-39CC-02A4-EA42-ABB798F5C787}"/>
              </a:ext>
            </a:extLst>
          </p:cNvPr>
          <p:cNvSpPr txBox="1"/>
          <p:nvPr/>
        </p:nvSpPr>
        <p:spPr>
          <a:xfrm>
            <a:off x="6906427" y="2658219"/>
            <a:ext cx="4067251" cy="1569660"/>
          </a:xfrm>
          <a:prstGeom prst="rect">
            <a:avLst/>
          </a:prstGeom>
          <a:noFill/>
          <a:ln>
            <a:noFill/>
          </a:ln>
        </p:spPr>
        <p:txBody>
          <a:bodyPr wrap="square" rtlCol="0">
            <a:spAutoFit/>
          </a:bodyPr>
          <a:lstStyle/>
          <a:p>
            <a:pPr algn="ctr"/>
            <a:r>
              <a:rPr lang="en-VN" sz="2400" dirty="0">
                <a:latin typeface="American Typewriter" panose="02090604020004020304" pitchFamily="18" charset="77"/>
              </a:rPr>
              <a:t>Quyền được bảo vệ </a:t>
            </a:r>
          </a:p>
          <a:p>
            <a:pPr algn="ctr"/>
            <a:r>
              <a:rPr lang="en-VN" sz="2400" dirty="0">
                <a:latin typeface="American Typewriter" panose="02090604020004020304" pitchFamily="18" charset="77"/>
              </a:rPr>
              <a:t>khỏi các tình huống</a:t>
            </a:r>
          </a:p>
          <a:p>
            <a:pPr algn="ctr"/>
            <a:r>
              <a:rPr lang="en-VN" sz="2400" dirty="0">
                <a:latin typeface="American Typewriter" panose="02090604020004020304" pitchFamily="18" charset="77"/>
              </a:rPr>
              <a:t>tai nạn, thiên tai</a:t>
            </a:r>
          </a:p>
          <a:p>
            <a:pPr algn="ctr"/>
            <a:r>
              <a:rPr lang="en-VN" sz="2400" dirty="0">
                <a:latin typeface="American Typewriter" panose="02090604020004020304" pitchFamily="18" charset="77"/>
              </a:rPr>
              <a:t>nguy hiểm</a:t>
            </a:r>
          </a:p>
        </p:txBody>
      </p:sp>
      <p:sp>
        <p:nvSpPr>
          <p:cNvPr id="5" name="TextBox 4">
            <a:extLst>
              <a:ext uri="{FF2B5EF4-FFF2-40B4-BE49-F238E27FC236}">
                <a16:creationId xmlns:a16="http://schemas.microsoft.com/office/drawing/2014/main" id="{EB27E80C-7C9A-A338-57DA-3E7BECA28271}"/>
              </a:ext>
            </a:extLst>
          </p:cNvPr>
          <p:cNvSpPr txBox="1"/>
          <p:nvPr/>
        </p:nvSpPr>
        <p:spPr>
          <a:xfrm>
            <a:off x="7479711" y="4549527"/>
            <a:ext cx="2228495" cy="830997"/>
          </a:xfrm>
          <a:prstGeom prst="rect">
            <a:avLst/>
          </a:prstGeom>
          <a:noFill/>
          <a:ln>
            <a:noFill/>
          </a:ln>
        </p:spPr>
        <p:txBody>
          <a:bodyPr wrap="none" rtlCol="0">
            <a:spAutoFit/>
          </a:bodyPr>
          <a:lstStyle/>
          <a:p>
            <a:pPr algn="ctr"/>
            <a:r>
              <a:rPr lang="en-VN" sz="2400" dirty="0">
                <a:latin typeface="American Typewriter" panose="02090604020004020304" pitchFamily="18" charset="77"/>
              </a:rPr>
              <a:t>Bổn phận</a:t>
            </a:r>
          </a:p>
          <a:p>
            <a:pPr algn="ctr"/>
            <a:r>
              <a:rPr lang="en-VN" sz="2400" dirty="0">
                <a:latin typeface="American Typewriter" panose="02090604020004020304" pitchFamily="18" charset="77"/>
              </a:rPr>
              <a:t>với cộng đồng</a:t>
            </a:r>
          </a:p>
        </p:txBody>
      </p:sp>
    </p:spTree>
    <p:extLst>
      <p:ext uri="{BB962C8B-B14F-4D97-AF65-F5344CB8AC3E}">
        <p14:creationId xmlns:p14="http://schemas.microsoft.com/office/powerpoint/2010/main" val="336664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309FC2-73C5-4867-7B68-6CA6BD7354BD}"/>
              </a:ext>
            </a:extLst>
          </p:cNvPr>
          <p:cNvPicPr>
            <a:picLocks noChangeAspect="1"/>
          </p:cNvPicPr>
          <p:nvPr/>
        </p:nvPicPr>
        <p:blipFill>
          <a:blip r:embed="rId3"/>
          <a:stretch>
            <a:fillRect/>
          </a:stretch>
        </p:blipFill>
        <p:spPr>
          <a:xfrm>
            <a:off x="7086600" y="0"/>
            <a:ext cx="5105400" cy="6858000"/>
          </a:xfrm>
          <a:prstGeom prst="rect">
            <a:avLst/>
          </a:prstGeom>
        </p:spPr>
      </p:pic>
      <p:pic>
        <p:nvPicPr>
          <p:cNvPr id="3074" name="Picture 2">
            <a:extLst>
              <a:ext uri="{FF2B5EF4-FFF2-40B4-BE49-F238E27FC236}">
                <a16:creationId xmlns:a16="http://schemas.microsoft.com/office/drawing/2014/main" id="{EB8D0B93-1EFB-8EE6-7FAF-7BAF12D80C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7086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7120F4-B616-7C65-A32E-AE5294D214D0}"/>
              </a:ext>
            </a:extLst>
          </p:cNvPr>
          <p:cNvSpPr txBox="1"/>
          <p:nvPr/>
        </p:nvSpPr>
        <p:spPr>
          <a:xfrm>
            <a:off x="869741" y="1900457"/>
            <a:ext cx="3426772" cy="830997"/>
          </a:xfrm>
          <a:prstGeom prst="rect">
            <a:avLst/>
          </a:prstGeom>
          <a:noFill/>
          <a:ln>
            <a:noFill/>
          </a:ln>
        </p:spPr>
        <p:txBody>
          <a:bodyPr wrap="none" rtlCol="0">
            <a:spAutoFit/>
          </a:bodyPr>
          <a:lstStyle/>
          <a:p>
            <a:pPr algn="ctr"/>
            <a:r>
              <a:rPr lang="en-VN" sz="2400" dirty="0">
                <a:latin typeface="American Typewriter" panose="02090604020004020304" pitchFamily="18" charset="77"/>
              </a:rPr>
              <a:t>Quyền được</a:t>
            </a:r>
          </a:p>
          <a:p>
            <a:pPr algn="ctr"/>
            <a:r>
              <a:rPr lang="en-VN" sz="2400" dirty="0">
                <a:latin typeface="American Typewriter" panose="02090604020004020304" pitchFamily="18" charset="77"/>
              </a:rPr>
              <a:t>chăm sóc, yêu thương</a:t>
            </a:r>
          </a:p>
        </p:txBody>
      </p:sp>
      <p:sp>
        <p:nvSpPr>
          <p:cNvPr id="4" name="TextBox 3">
            <a:extLst>
              <a:ext uri="{FF2B5EF4-FFF2-40B4-BE49-F238E27FC236}">
                <a16:creationId xmlns:a16="http://schemas.microsoft.com/office/drawing/2014/main" id="{5DA96D0E-A39D-B9FE-028D-FEFBA00A52BA}"/>
              </a:ext>
            </a:extLst>
          </p:cNvPr>
          <p:cNvSpPr txBox="1"/>
          <p:nvPr/>
        </p:nvSpPr>
        <p:spPr>
          <a:xfrm>
            <a:off x="1981200" y="2879371"/>
            <a:ext cx="4138505" cy="830997"/>
          </a:xfrm>
          <a:prstGeom prst="rect">
            <a:avLst/>
          </a:prstGeom>
          <a:noFill/>
          <a:ln>
            <a:noFill/>
          </a:ln>
        </p:spPr>
        <p:txBody>
          <a:bodyPr wrap="none" rtlCol="0">
            <a:spAutoFit/>
          </a:bodyPr>
          <a:lstStyle/>
          <a:p>
            <a:pPr algn="ctr"/>
            <a:r>
              <a:rPr lang="en-VN" sz="2400" dirty="0">
                <a:latin typeface="American Typewriter" panose="02090604020004020304" pitchFamily="18" charset="77"/>
              </a:rPr>
              <a:t>Chia sẻ</a:t>
            </a:r>
          </a:p>
          <a:p>
            <a:pPr algn="ctr"/>
            <a:r>
              <a:rPr lang="en-VN" sz="2400" dirty="0">
                <a:latin typeface="American Typewriter" panose="02090604020004020304" pitchFamily="18" charset="77"/>
              </a:rPr>
              <a:t>trách nhiệm trong gia đình</a:t>
            </a:r>
          </a:p>
        </p:txBody>
      </p:sp>
    </p:spTree>
    <p:extLst>
      <p:ext uri="{BB962C8B-B14F-4D97-AF65-F5344CB8AC3E}">
        <p14:creationId xmlns:p14="http://schemas.microsoft.com/office/powerpoint/2010/main" val="4287557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C0FBFE-B723-0176-E28F-7143C8DA3742}"/>
              </a:ext>
            </a:extLst>
          </p:cNvPr>
          <p:cNvPicPr>
            <a:picLocks noChangeAspect="1"/>
          </p:cNvPicPr>
          <p:nvPr/>
        </p:nvPicPr>
        <p:blipFill>
          <a:blip r:embed="rId3"/>
          <a:stretch>
            <a:fillRect/>
          </a:stretch>
        </p:blipFill>
        <p:spPr>
          <a:xfrm>
            <a:off x="2810134" y="0"/>
            <a:ext cx="6571731" cy="6858000"/>
          </a:xfrm>
          <a:prstGeom prst="rect">
            <a:avLst/>
          </a:prstGeom>
        </p:spPr>
      </p:pic>
      <p:pic>
        <p:nvPicPr>
          <p:cNvPr id="7172" name="Picture 4" descr="Bộ Sách Giáo Khoa Lớp 6 - Phần Bài Học - Bộ Sách Chân Trời Sáng Tạo |  Lazada.vn">
            <a:extLst>
              <a:ext uri="{FF2B5EF4-FFF2-40B4-BE49-F238E27FC236}">
                <a16:creationId xmlns:a16="http://schemas.microsoft.com/office/drawing/2014/main" id="{1E489358-257D-17CE-6B4C-FDD2D1611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95" y="185530"/>
            <a:ext cx="2031276" cy="135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840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76499-8200-8639-C3FE-B3ACD1FCF8B0}"/>
              </a:ext>
            </a:extLst>
          </p:cNvPr>
          <p:cNvPicPr>
            <a:picLocks noChangeAspect="1"/>
          </p:cNvPicPr>
          <p:nvPr/>
        </p:nvPicPr>
        <p:blipFill>
          <a:blip r:embed="rId3"/>
          <a:stretch>
            <a:fillRect/>
          </a:stretch>
        </p:blipFill>
        <p:spPr>
          <a:xfrm>
            <a:off x="2483037" y="0"/>
            <a:ext cx="7225926" cy="6858000"/>
          </a:xfrm>
          <a:prstGeom prst="rect">
            <a:avLst/>
          </a:prstGeom>
        </p:spPr>
      </p:pic>
    </p:spTree>
    <p:extLst>
      <p:ext uri="{BB962C8B-B14F-4D97-AF65-F5344CB8AC3E}">
        <p14:creationId xmlns:p14="http://schemas.microsoft.com/office/powerpoint/2010/main" val="2380402467"/>
      </p:ext>
    </p:extLst>
  </p:cSld>
  <p:clrMapOvr>
    <a:masterClrMapping/>
  </p:clrMapOvr>
  <p:transition spd="slow">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8E778-F0A9-340E-771A-E1353FAF1C2C}"/>
              </a:ext>
            </a:extLst>
          </p:cNvPr>
          <p:cNvPicPr>
            <a:picLocks noChangeAspect="1"/>
          </p:cNvPicPr>
          <p:nvPr/>
        </p:nvPicPr>
        <p:blipFill>
          <a:blip r:embed="rId3"/>
          <a:stretch>
            <a:fillRect/>
          </a:stretch>
        </p:blipFill>
        <p:spPr>
          <a:xfrm>
            <a:off x="754530" y="731372"/>
            <a:ext cx="2184400" cy="2463800"/>
          </a:xfrm>
          <a:prstGeom prst="ellipse">
            <a:avLst/>
          </a:prstGeom>
          <a:ln>
            <a:noFill/>
          </a:ln>
          <a:effectLst>
            <a:softEdge rad="112500"/>
          </a:effectLst>
        </p:spPr>
      </p:pic>
      <p:pic>
        <p:nvPicPr>
          <p:cNvPr id="5" name="Picture 4">
            <a:extLst>
              <a:ext uri="{FF2B5EF4-FFF2-40B4-BE49-F238E27FC236}">
                <a16:creationId xmlns:a16="http://schemas.microsoft.com/office/drawing/2014/main" id="{74AA6025-EF8F-37AE-305C-1CD9F7F9CC73}"/>
              </a:ext>
            </a:extLst>
          </p:cNvPr>
          <p:cNvPicPr>
            <a:picLocks noChangeAspect="1"/>
          </p:cNvPicPr>
          <p:nvPr/>
        </p:nvPicPr>
        <p:blipFill>
          <a:blip r:embed="rId4"/>
          <a:stretch>
            <a:fillRect/>
          </a:stretch>
        </p:blipFill>
        <p:spPr>
          <a:xfrm>
            <a:off x="4050553" y="1999094"/>
            <a:ext cx="4521200" cy="2350656"/>
          </a:xfrm>
          <a:prstGeom prst="rect">
            <a:avLst/>
          </a:prstGeom>
          <a:ln>
            <a:noFill/>
          </a:ln>
          <a:effectLst>
            <a:softEdge rad="112500"/>
          </a:effectLst>
        </p:spPr>
      </p:pic>
      <p:sp>
        <p:nvSpPr>
          <p:cNvPr id="7" name="TextBox 6">
            <a:extLst>
              <a:ext uri="{FF2B5EF4-FFF2-40B4-BE49-F238E27FC236}">
                <a16:creationId xmlns:a16="http://schemas.microsoft.com/office/drawing/2014/main" id="{2C9C843A-0C33-D952-150C-D9BBA7A7F9FD}"/>
              </a:ext>
            </a:extLst>
          </p:cNvPr>
          <p:cNvSpPr txBox="1"/>
          <p:nvPr/>
        </p:nvSpPr>
        <p:spPr>
          <a:xfrm>
            <a:off x="2124636" y="4858906"/>
            <a:ext cx="8996082" cy="1200329"/>
          </a:xfrm>
          <a:prstGeom prst="rect">
            <a:avLst/>
          </a:prstGeom>
          <a:noFill/>
        </p:spPr>
        <p:txBody>
          <a:bodyPr wrap="square">
            <a:spAutoFit/>
          </a:bodyPr>
          <a:lstStyle/>
          <a:p>
            <a:pPr algn="r"/>
            <a:r>
              <a:rPr lang="vi-VN" sz="2400" dirty="0">
                <a:latin typeface="American Typewriter" panose="02090604020004020304" pitchFamily="18" charset="77"/>
                <a:ea typeface="Calibri" panose="020F0502020204030204" pitchFamily="34" charset="0"/>
              </a:rPr>
              <a:t>Q</a:t>
            </a:r>
            <a:r>
              <a:rPr lang="vi-VN" sz="2400" dirty="0">
                <a:effectLst/>
                <a:latin typeface="American Typewriter" panose="02090604020004020304" pitchFamily="18" charset="77"/>
                <a:ea typeface="Calibri" panose="020F0502020204030204" pitchFamily="34" charset="0"/>
              </a:rPr>
              <a:t>uyền được học tập, vui chơi, được tham gia </a:t>
            </a:r>
          </a:p>
          <a:p>
            <a:pPr algn="r"/>
            <a:r>
              <a:rPr lang="vi-VN" sz="2400" dirty="0">
                <a:effectLst/>
                <a:latin typeface="American Typewriter" panose="02090604020004020304" pitchFamily="18" charset="77"/>
                <a:ea typeface="Calibri" panose="020F0502020204030204" pitchFamily="34" charset="0"/>
              </a:rPr>
              <a:t>các hoạt động ngoại khoá trong nhà trường </a:t>
            </a:r>
          </a:p>
          <a:p>
            <a:pPr algn="r"/>
            <a:r>
              <a:rPr lang="vi-VN" sz="2400" dirty="0">
                <a:effectLst/>
                <a:latin typeface="American Typewriter" panose="02090604020004020304" pitchFamily="18" charset="77"/>
                <a:ea typeface="Calibri" panose="020F0502020204030204" pitchFamily="34" charset="0"/>
              </a:rPr>
              <a:t>nhằm phát triển tài năng, năng khiếu, sở trường, ước mơ...</a:t>
            </a:r>
            <a:r>
              <a:rPr lang="en-VN" sz="2400" dirty="0">
                <a:effectLst/>
                <a:latin typeface="American Typewriter" panose="02090604020004020304" pitchFamily="18" charset="77"/>
              </a:rPr>
              <a:t> </a:t>
            </a:r>
            <a:endParaRPr lang="en-VN" sz="2400" dirty="0">
              <a:latin typeface="American Typewriter" panose="02090604020004020304" pitchFamily="18" charset="77"/>
            </a:endParaRPr>
          </a:p>
        </p:txBody>
      </p:sp>
    </p:spTree>
    <p:extLst>
      <p:ext uri="{BB962C8B-B14F-4D97-AF65-F5344CB8AC3E}">
        <p14:creationId xmlns:p14="http://schemas.microsoft.com/office/powerpoint/2010/main" val="1138849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A6C9C-8EEA-0EA0-48E4-E0A516C45DAB}"/>
              </a:ext>
            </a:extLst>
          </p:cNvPr>
          <p:cNvPicPr>
            <a:picLocks noChangeAspect="1"/>
          </p:cNvPicPr>
          <p:nvPr/>
        </p:nvPicPr>
        <p:blipFill>
          <a:blip r:embed="rId3"/>
          <a:stretch>
            <a:fillRect/>
          </a:stretch>
        </p:blipFill>
        <p:spPr>
          <a:xfrm>
            <a:off x="551703" y="304054"/>
            <a:ext cx="2178050" cy="2108200"/>
          </a:xfrm>
          <a:prstGeom prst="ellipse">
            <a:avLst/>
          </a:prstGeom>
          <a:ln>
            <a:noFill/>
          </a:ln>
          <a:effectLst>
            <a:softEdge rad="112500"/>
          </a:effectLst>
        </p:spPr>
      </p:pic>
      <p:pic>
        <p:nvPicPr>
          <p:cNvPr id="5" name="Picture 4">
            <a:extLst>
              <a:ext uri="{FF2B5EF4-FFF2-40B4-BE49-F238E27FC236}">
                <a16:creationId xmlns:a16="http://schemas.microsoft.com/office/drawing/2014/main" id="{B6A06236-7EF6-D8DC-1DF3-4D710FDB13D7}"/>
              </a:ext>
            </a:extLst>
          </p:cNvPr>
          <p:cNvPicPr>
            <a:picLocks noChangeAspect="1"/>
          </p:cNvPicPr>
          <p:nvPr/>
        </p:nvPicPr>
        <p:blipFill>
          <a:blip r:embed="rId4"/>
          <a:stretch>
            <a:fillRect/>
          </a:stretch>
        </p:blipFill>
        <p:spPr>
          <a:xfrm>
            <a:off x="2247152" y="2020047"/>
            <a:ext cx="2472765" cy="2425700"/>
          </a:xfrm>
          <a:prstGeom prst="ellipse">
            <a:avLst/>
          </a:prstGeom>
          <a:ln>
            <a:noFill/>
          </a:ln>
          <a:effectLst>
            <a:softEdge rad="112500"/>
          </a:effectLst>
        </p:spPr>
      </p:pic>
      <p:pic>
        <p:nvPicPr>
          <p:cNvPr id="7" name="Picture 6">
            <a:extLst>
              <a:ext uri="{FF2B5EF4-FFF2-40B4-BE49-F238E27FC236}">
                <a16:creationId xmlns:a16="http://schemas.microsoft.com/office/drawing/2014/main" id="{4FE12002-F245-D0AC-0075-293A85AF11B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888004" y="2738276"/>
            <a:ext cx="5506572" cy="1707471"/>
          </a:xfrm>
          <a:prstGeom prst="rect">
            <a:avLst/>
          </a:prstGeom>
        </p:spPr>
      </p:pic>
      <p:sp>
        <p:nvSpPr>
          <p:cNvPr id="9" name="TextBox 8">
            <a:extLst>
              <a:ext uri="{FF2B5EF4-FFF2-40B4-BE49-F238E27FC236}">
                <a16:creationId xmlns:a16="http://schemas.microsoft.com/office/drawing/2014/main" id="{DDDFD26A-7F95-06BF-D989-484D89EA546A}"/>
              </a:ext>
            </a:extLst>
          </p:cNvPr>
          <p:cNvSpPr txBox="1"/>
          <p:nvPr/>
        </p:nvSpPr>
        <p:spPr>
          <a:xfrm>
            <a:off x="3262032" y="5001870"/>
            <a:ext cx="7885579" cy="830997"/>
          </a:xfrm>
          <a:prstGeom prst="rect">
            <a:avLst/>
          </a:prstGeom>
          <a:noFill/>
        </p:spPr>
        <p:txBody>
          <a:bodyPr wrap="square">
            <a:spAutoFit/>
          </a:bodyPr>
          <a:lstStyle/>
          <a:p>
            <a:pPr algn="r"/>
            <a:r>
              <a:rPr lang="vi-VN" sz="2400" dirty="0">
                <a:solidFill>
                  <a:srgbClr val="0432FF"/>
                </a:solidFill>
                <a:latin typeface="American Typewriter" panose="02090604020004020304" pitchFamily="18" charset="77"/>
                <a:ea typeface="Calibri" panose="020F0502020204030204" pitchFamily="34" charset="0"/>
              </a:rPr>
              <a:t>Q</a:t>
            </a:r>
            <a:r>
              <a:rPr lang="vi-VN" sz="2400" dirty="0">
                <a:solidFill>
                  <a:srgbClr val="0432FF"/>
                </a:solidFill>
                <a:effectLst/>
                <a:latin typeface="American Typewriter" panose="02090604020004020304" pitchFamily="18" charset="77"/>
                <a:ea typeface="Calibri" panose="020F0502020204030204" pitchFamily="34" charset="0"/>
              </a:rPr>
              <a:t>uyền được hỗ trợ, bảo vệ để không bị bỏ mặc </a:t>
            </a:r>
          </a:p>
          <a:p>
            <a:pPr algn="r"/>
            <a:r>
              <a:rPr lang="vi-VN" sz="2400" dirty="0">
                <a:solidFill>
                  <a:srgbClr val="0432FF"/>
                </a:solidFill>
                <a:effectLst/>
                <a:latin typeface="American Typewriter" panose="02090604020004020304" pitchFamily="18" charset="77"/>
                <a:ea typeface="Calibri" panose="020F0502020204030204" pitchFamily="34" charset="0"/>
              </a:rPr>
              <a:t>trong một số tình huống khó khăn... </a:t>
            </a:r>
            <a:endParaRPr lang="en-VN" sz="2400" dirty="0">
              <a:solidFill>
                <a:srgbClr val="0432FF"/>
              </a:solidFill>
              <a:latin typeface="American Typewriter" panose="02090604020004020304" pitchFamily="18" charset="77"/>
            </a:endParaRPr>
          </a:p>
        </p:txBody>
      </p:sp>
    </p:spTree>
    <p:extLst>
      <p:ext uri="{BB962C8B-B14F-4D97-AF65-F5344CB8AC3E}">
        <p14:creationId xmlns:p14="http://schemas.microsoft.com/office/powerpoint/2010/main" val="302880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anim calcmode="lin" valueType="num">
                                      <p:cBhvr>
                                        <p:cTn id="23" dur="2000" fill="hold"/>
                                        <p:tgtEl>
                                          <p:spTgt spid="9"/>
                                        </p:tgtEl>
                                        <p:attrNameLst>
                                          <p:attrName>ppt_w</p:attrName>
                                        </p:attrNameLst>
                                      </p:cBhvr>
                                      <p:tavLst>
                                        <p:tav tm="0" fmla="#ppt_w*sin(2.5*pi*$)">
                                          <p:val>
                                            <p:fltVal val="0"/>
                                          </p:val>
                                        </p:tav>
                                        <p:tav tm="100000">
                                          <p:val>
                                            <p:fltVal val="1"/>
                                          </p:val>
                                        </p:tav>
                                      </p:tavLst>
                                    </p:anim>
                                    <p:anim calcmode="lin" valueType="num">
                                      <p:cBhvr>
                                        <p:cTn id="24"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ập tin:Uncharter.pdf">
            <a:extLst>
              <a:ext uri="{FF2B5EF4-FFF2-40B4-BE49-F238E27FC236}">
                <a16:creationId xmlns:a16="http://schemas.microsoft.com/office/drawing/2014/main" id="{81C23446-36F0-8188-17CF-7479B043C471}"/>
              </a:ext>
            </a:extLst>
          </p:cNvPr>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28527" y="2639978"/>
            <a:ext cx="2390612" cy="30165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905B9A51-25D7-CD23-1203-A57E206C3F9C}"/>
              </a:ext>
            </a:extLst>
          </p:cNvPr>
          <p:cNvSpPr txBox="1">
            <a:spLocks/>
          </p:cNvSpPr>
          <p:nvPr/>
        </p:nvSpPr>
        <p:spPr>
          <a:xfrm>
            <a:off x="415331" y="5701939"/>
            <a:ext cx="3017003" cy="7058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vi-VN" sz="2000" dirty="0">
                <a:solidFill>
                  <a:srgbClr val="000000"/>
                </a:solidFill>
                <a:latin typeface="American Typewriter" panose="02090604020004020304" pitchFamily="18" charset="77"/>
                <a:ea typeface="Calibri" panose="020F0502020204030204" pitchFamily="34" charset="0"/>
                <a:cs typeface="Big Caslon Medium" panose="02000603090000020003" pitchFamily="2" charset="-79"/>
              </a:rPr>
              <a:t>Hiến chương LHQ,</a:t>
            </a:r>
          </a:p>
          <a:p>
            <a:pPr algn="ctr"/>
            <a:r>
              <a:rPr lang="vi-VN" sz="2000" dirty="0">
                <a:solidFill>
                  <a:srgbClr val="000000"/>
                </a:solidFill>
                <a:latin typeface="American Typewriter" panose="02090604020004020304" pitchFamily="18" charset="77"/>
                <a:ea typeface="Calibri" panose="020F0502020204030204" pitchFamily="34" charset="0"/>
                <a:cs typeface="Big Caslon Medium" panose="02000603090000020003" pitchFamily="2" charset="-79"/>
              </a:rPr>
              <a:t>1945</a:t>
            </a:r>
            <a:endParaRPr lang="en-US" sz="2000" dirty="0">
              <a:latin typeface="American Typewriter" panose="02090604020004020304" pitchFamily="18" charset="77"/>
              <a:cs typeface="Big Caslon Medium" panose="02000603090000020003" pitchFamily="2" charset="-79"/>
            </a:endParaRPr>
          </a:p>
        </p:txBody>
      </p:sp>
      <p:pic>
        <p:nvPicPr>
          <p:cNvPr id="4" name="Picture 4" descr="tuyen ngon quoc te ve nhan quyen 1948">
            <a:extLst>
              <a:ext uri="{FF2B5EF4-FFF2-40B4-BE49-F238E27FC236}">
                <a16:creationId xmlns:a16="http://schemas.microsoft.com/office/drawing/2014/main" id="{89D183D2-A705-B3EC-BAFA-D446669BE37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97626" y="2639977"/>
            <a:ext cx="2390612" cy="30165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76FBCD3F-B82A-7845-EC21-917B4FC34BDB}"/>
              </a:ext>
            </a:extLst>
          </p:cNvPr>
          <p:cNvSpPr txBox="1">
            <a:spLocks/>
          </p:cNvSpPr>
          <p:nvPr/>
        </p:nvSpPr>
        <p:spPr>
          <a:xfrm>
            <a:off x="3145155" y="5680091"/>
            <a:ext cx="4544447" cy="7058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10000"/>
              </a:lnSpc>
              <a:spcBef>
                <a:spcPts val="0"/>
              </a:spcBef>
            </a:pPr>
            <a:r>
              <a:rPr lang="vi-VN" sz="2000" dirty="0">
                <a:solidFill>
                  <a:srgbClr val="0432FF"/>
                </a:solidFill>
                <a:latin typeface="American Typewriter" panose="02090604020004020304" pitchFamily="18" charset="77"/>
                <a:ea typeface="Calibri" panose="020F0502020204030204" pitchFamily="34" charset="0"/>
                <a:cs typeface="Big Caslon Medium" panose="02000603090000020003" pitchFamily="2" charset="-79"/>
              </a:rPr>
              <a:t>Tuyên ngôn quốc tế về nhân quyền,</a:t>
            </a:r>
          </a:p>
          <a:p>
            <a:pPr algn="ctr">
              <a:lnSpc>
                <a:spcPct val="110000"/>
              </a:lnSpc>
              <a:spcBef>
                <a:spcPts val="0"/>
              </a:spcBef>
            </a:pPr>
            <a:r>
              <a:rPr lang="vi-VN" sz="2000" dirty="0">
                <a:solidFill>
                  <a:srgbClr val="0432FF"/>
                </a:solidFill>
                <a:latin typeface="American Typewriter" panose="02090604020004020304" pitchFamily="18" charset="77"/>
                <a:ea typeface="Calibri" panose="020F0502020204030204" pitchFamily="34" charset="0"/>
                <a:cs typeface="Big Caslon Medium" panose="02000603090000020003" pitchFamily="2" charset="-79"/>
              </a:rPr>
              <a:t>1948</a:t>
            </a:r>
            <a:endParaRPr lang="en-US" sz="2000" dirty="0">
              <a:solidFill>
                <a:srgbClr val="0432FF"/>
              </a:solidFill>
              <a:latin typeface="American Typewriter" panose="02090604020004020304" pitchFamily="18" charset="77"/>
              <a:cs typeface="Big Caslon Medium" panose="02000603090000020003" pitchFamily="2" charset="-79"/>
            </a:endParaRPr>
          </a:p>
        </p:txBody>
      </p:sp>
      <p:pic>
        <p:nvPicPr>
          <p:cNvPr id="6" name="Picture 6" descr="Công ước quốc tế về các quyền kinh tế, xã hội và văn hóa - vansudia.net">
            <a:extLst>
              <a:ext uri="{FF2B5EF4-FFF2-40B4-BE49-F238E27FC236}">
                <a16:creationId xmlns:a16="http://schemas.microsoft.com/office/drawing/2014/main" id="{F4EB7B5B-6429-ED87-D2F8-8BF7401CC13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689602" y="2916372"/>
            <a:ext cx="3713136" cy="2463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66615D4-6E1C-C645-0400-A28ABD82C802}"/>
              </a:ext>
            </a:extLst>
          </p:cNvPr>
          <p:cNvSpPr txBox="1"/>
          <p:nvPr/>
        </p:nvSpPr>
        <p:spPr>
          <a:xfrm>
            <a:off x="7451962" y="5701939"/>
            <a:ext cx="4188416" cy="751488"/>
          </a:xfrm>
          <a:prstGeom prst="rect">
            <a:avLst/>
          </a:prstGeom>
          <a:noFill/>
        </p:spPr>
        <p:txBody>
          <a:bodyPr wrap="square">
            <a:spAutoFit/>
          </a:bodyPr>
          <a:lstStyle/>
          <a:p>
            <a:pPr algn="ctr">
              <a:lnSpc>
                <a:spcPct val="110000"/>
              </a:lnSpc>
            </a:pP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Công</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ước</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quốc</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tế</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về</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các</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quyền</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p>
          <a:p>
            <a:pPr algn="ctr">
              <a:lnSpc>
                <a:spcPct val="110000"/>
              </a:lnSpc>
            </a:pP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kinh</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tế</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văn</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hóa</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xã</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a:t>
            </a:r>
            <a:r>
              <a:rPr lang="en-US" sz="2000" dirty="0" err="1">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hội</a:t>
            </a:r>
            <a:r>
              <a:rPr lang="en-US" sz="2000" dirty="0">
                <a:solidFill>
                  <a:srgbClr val="000000"/>
                </a:solidFill>
                <a:effectLst/>
                <a:latin typeface="American Typewriter" panose="02090604020004020304" pitchFamily="18" charset="77"/>
                <a:ea typeface="Calibri" panose="020F0502020204030204" pitchFamily="34" charset="0"/>
                <a:cs typeface="Big Caslon Medium" panose="02000603090000020003" pitchFamily="2" charset="-79"/>
              </a:rPr>
              <a:t>, 1966 </a:t>
            </a:r>
            <a:endParaRPr lang="en-VN" sz="2000" dirty="0">
              <a:latin typeface="American Typewriter" panose="02090604020004020304" pitchFamily="18" charset="77"/>
              <a:cs typeface="Big Caslon Medium" panose="02000603090000020003" pitchFamily="2" charset="-79"/>
            </a:endParaRPr>
          </a:p>
        </p:txBody>
      </p:sp>
      <p:sp>
        <p:nvSpPr>
          <p:cNvPr id="8" name="TextBox 7">
            <a:extLst>
              <a:ext uri="{FF2B5EF4-FFF2-40B4-BE49-F238E27FC236}">
                <a16:creationId xmlns:a16="http://schemas.microsoft.com/office/drawing/2014/main" id="{2B9D0157-089C-427C-EF94-B7E7C55A7434}"/>
              </a:ext>
            </a:extLst>
          </p:cNvPr>
          <p:cNvSpPr txBox="1"/>
          <p:nvPr/>
        </p:nvSpPr>
        <p:spPr>
          <a:xfrm>
            <a:off x="827727" y="1037160"/>
            <a:ext cx="10812651" cy="1441933"/>
          </a:xfrm>
          <a:prstGeom prst="rect">
            <a:avLst/>
          </a:prstGeom>
          <a:noFill/>
        </p:spPr>
        <p:txBody>
          <a:bodyPr wrap="square">
            <a:spAutoFit/>
          </a:bodyPr>
          <a:lstStyle/>
          <a:p>
            <a:pPr algn="r">
              <a:lnSpc>
                <a:spcPct val="125000"/>
              </a:lnSpc>
            </a:pPr>
            <a:r>
              <a:rPr lang="en-US" sz="2400" b="1"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Quyền</a:t>
            </a:r>
            <a:r>
              <a:rPr lang="en-US" sz="2400" b="1"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con </a:t>
            </a:r>
            <a:r>
              <a:rPr lang="en-US" sz="2400" b="1"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người</a:t>
            </a:r>
            <a:r>
              <a:rPr lang="en-US" sz="2400" b="1"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là</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thành</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quả</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phát</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triển</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lâu</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dài</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của</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lịch</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sử</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nhân</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loại</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p>
          <a:p>
            <a:pPr algn="r">
              <a:lnSpc>
                <a:spcPct val="125000"/>
              </a:lnSpc>
            </a:pP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là</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giá</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trị</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chung</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của</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các</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dân</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tộc</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p>
          <a:p>
            <a:pPr algn="r">
              <a:lnSpc>
                <a:spcPct val="125000"/>
              </a:lnSpc>
            </a:pP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được</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ghi</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nhận</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và</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bảo</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vệ</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bằng</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luật</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pháp</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quốc</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 </a:t>
            </a:r>
            <a:r>
              <a:rPr lang="en-US" sz="2400" dirty="0" err="1">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tế</a:t>
            </a:r>
            <a:r>
              <a:rPr lang="en-US" sz="2400" dirty="0">
                <a:solidFill>
                  <a:srgbClr val="0432FF"/>
                </a:solidFill>
                <a:effectLst/>
                <a:latin typeface="American Typewriter" panose="02090604020004020304" pitchFamily="18" charset="77"/>
                <a:ea typeface="Calibri" panose="020F0502020204030204" pitchFamily="34" charset="0"/>
                <a:cs typeface="Arial" panose="020B0604020202020204" pitchFamily="34" charset="0"/>
              </a:rPr>
              <a:t>.</a:t>
            </a:r>
            <a:endParaRPr lang="en-VN" sz="2400" dirty="0">
              <a:solidFill>
                <a:srgbClr val="0432FF"/>
              </a:solidFill>
              <a:latin typeface="American Typewriter" panose="02090604020004020304" pitchFamily="18" charset="77"/>
              <a:cs typeface="Arial" panose="020B0604020202020204" pitchFamily="34" charset="0"/>
            </a:endParaRPr>
          </a:p>
        </p:txBody>
      </p:sp>
    </p:spTree>
    <p:extLst>
      <p:ext uri="{BB962C8B-B14F-4D97-AF65-F5344CB8AC3E}">
        <p14:creationId xmlns:p14="http://schemas.microsoft.com/office/powerpoint/2010/main" val="357780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21B8B-8177-29F8-9F87-EBD51F0273A1}"/>
              </a:ext>
            </a:extLst>
          </p:cNvPr>
          <p:cNvPicPr>
            <a:picLocks noChangeAspect="1"/>
          </p:cNvPicPr>
          <p:nvPr/>
        </p:nvPicPr>
        <p:blipFill>
          <a:blip r:embed="rId3"/>
          <a:stretch>
            <a:fillRect/>
          </a:stretch>
        </p:blipFill>
        <p:spPr>
          <a:xfrm>
            <a:off x="3149294" y="1"/>
            <a:ext cx="6438459" cy="6858000"/>
          </a:xfrm>
          <a:prstGeom prst="rect">
            <a:avLst/>
          </a:prstGeom>
        </p:spPr>
      </p:pic>
      <p:pic>
        <p:nvPicPr>
          <p:cNvPr id="8194"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B88E5EA2-CD4F-0692-7EA6-04CEA1A85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342" y="0"/>
            <a:ext cx="2186609" cy="218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889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3A2AE-3D72-F62C-E531-25F16B24BDE5}"/>
              </a:ext>
            </a:extLst>
          </p:cNvPr>
          <p:cNvPicPr>
            <a:picLocks noChangeAspect="1"/>
          </p:cNvPicPr>
          <p:nvPr/>
        </p:nvPicPr>
        <p:blipFill>
          <a:blip r:embed="rId2"/>
          <a:stretch>
            <a:fillRect/>
          </a:stretch>
        </p:blipFill>
        <p:spPr>
          <a:xfrm>
            <a:off x="2875430" y="0"/>
            <a:ext cx="5905500" cy="6858000"/>
          </a:xfrm>
          <a:prstGeom prst="rect">
            <a:avLst/>
          </a:prstGeom>
        </p:spPr>
      </p:pic>
    </p:spTree>
    <p:extLst>
      <p:ext uri="{BB962C8B-B14F-4D97-AF65-F5344CB8AC3E}">
        <p14:creationId xmlns:p14="http://schemas.microsoft.com/office/powerpoint/2010/main" val="31109549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941ED-13CC-520C-A426-2889B5032551}"/>
              </a:ext>
            </a:extLst>
          </p:cNvPr>
          <p:cNvPicPr>
            <a:picLocks noChangeAspect="1"/>
          </p:cNvPicPr>
          <p:nvPr/>
        </p:nvPicPr>
        <p:blipFill>
          <a:blip r:embed="rId3"/>
          <a:stretch>
            <a:fillRect/>
          </a:stretch>
        </p:blipFill>
        <p:spPr>
          <a:xfrm>
            <a:off x="0" y="0"/>
            <a:ext cx="4838700" cy="977900"/>
          </a:xfrm>
          <a:prstGeom prst="rect">
            <a:avLst/>
          </a:prstGeom>
        </p:spPr>
      </p:pic>
      <p:pic>
        <p:nvPicPr>
          <p:cNvPr id="5" name="Picture 4">
            <a:extLst>
              <a:ext uri="{FF2B5EF4-FFF2-40B4-BE49-F238E27FC236}">
                <a16:creationId xmlns:a16="http://schemas.microsoft.com/office/drawing/2014/main" id="{CB1B160D-EBAF-65F8-F091-C9D87B8393AE}"/>
              </a:ext>
            </a:extLst>
          </p:cNvPr>
          <p:cNvPicPr>
            <a:picLocks noChangeAspect="1"/>
          </p:cNvPicPr>
          <p:nvPr/>
        </p:nvPicPr>
        <p:blipFill>
          <a:blip r:embed="rId4"/>
          <a:stretch>
            <a:fillRect/>
          </a:stretch>
        </p:blipFill>
        <p:spPr>
          <a:xfrm>
            <a:off x="756396" y="1377219"/>
            <a:ext cx="2971421" cy="2754000"/>
          </a:xfrm>
          <a:prstGeom prst="rect">
            <a:avLst/>
          </a:prstGeom>
          <a:ln>
            <a:noFill/>
          </a:ln>
          <a:effectLst>
            <a:softEdge rad="112500"/>
          </a:effectLst>
        </p:spPr>
      </p:pic>
      <p:pic>
        <p:nvPicPr>
          <p:cNvPr id="9" name="Picture 8">
            <a:extLst>
              <a:ext uri="{FF2B5EF4-FFF2-40B4-BE49-F238E27FC236}">
                <a16:creationId xmlns:a16="http://schemas.microsoft.com/office/drawing/2014/main" id="{C8024200-DA45-1157-855A-BD36DC3EDF3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39750" y="4530539"/>
            <a:ext cx="4298950" cy="1406048"/>
          </a:xfrm>
          <a:prstGeom prst="rect">
            <a:avLst/>
          </a:prstGeom>
        </p:spPr>
      </p:pic>
      <p:sp>
        <p:nvSpPr>
          <p:cNvPr id="11" name="TextBox 10">
            <a:extLst>
              <a:ext uri="{FF2B5EF4-FFF2-40B4-BE49-F238E27FC236}">
                <a16:creationId xmlns:a16="http://schemas.microsoft.com/office/drawing/2014/main" id="{FFE365A3-3E75-596C-8570-C1EBA4A00027}"/>
              </a:ext>
            </a:extLst>
          </p:cNvPr>
          <p:cNvSpPr txBox="1"/>
          <p:nvPr/>
        </p:nvSpPr>
        <p:spPr>
          <a:xfrm>
            <a:off x="4545106" y="2327461"/>
            <a:ext cx="7315199" cy="1938992"/>
          </a:xfrm>
          <a:prstGeom prst="rect">
            <a:avLst/>
          </a:prstGeom>
          <a:noFill/>
        </p:spPr>
        <p:txBody>
          <a:bodyPr wrap="square">
            <a:spAutoFit/>
          </a:bodyPr>
          <a:lstStyle/>
          <a:p>
            <a:pPr algn="r"/>
            <a:r>
              <a:rPr lang="vi-VN" sz="2400" dirty="0">
                <a:solidFill>
                  <a:srgbClr val="C00000"/>
                </a:solidFill>
                <a:latin typeface="American Typewriter" panose="02090604020004020304" pitchFamily="18" charset="77"/>
                <a:ea typeface="Calibri" panose="020F0502020204030204" pitchFamily="34" charset="0"/>
              </a:rPr>
              <a:t>Q</a:t>
            </a:r>
            <a:r>
              <a:rPr lang="vi-VN" sz="2400" dirty="0">
                <a:solidFill>
                  <a:srgbClr val="C00000"/>
                </a:solidFill>
                <a:effectLst/>
                <a:latin typeface="American Typewriter" panose="02090604020004020304" pitchFamily="18" charset="77"/>
                <a:ea typeface="Calibri" panose="020F0502020204030204" pitchFamily="34" charset="0"/>
              </a:rPr>
              <a:t>uyền được giáo dục, học tập </a:t>
            </a:r>
          </a:p>
          <a:p>
            <a:pPr algn="r"/>
            <a:r>
              <a:rPr lang="vi-VN" sz="2400" dirty="0">
                <a:solidFill>
                  <a:srgbClr val="C00000"/>
                </a:solidFill>
                <a:effectLst/>
                <a:latin typeface="American Typewriter" panose="02090604020004020304" pitchFamily="18" charset="77"/>
                <a:ea typeface="Calibri" panose="020F0502020204030204" pitchFamily="34" charset="0"/>
              </a:rPr>
              <a:t>để phát triển toàn diện và phát huy tốt nhất </a:t>
            </a:r>
          </a:p>
          <a:p>
            <a:pPr algn="r"/>
            <a:r>
              <a:rPr lang="vi-VN" sz="2400" dirty="0">
                <a:solidFill>
                  <a:srgbClr val="C00000"/>
                </a:solidFill>
                <a:effectLst/>
                <a:latin typeface="American Typewriter" panose="02090604020004020304" pitchFamily="18" charset="77"/>
                <a:ea typeface="Calibri" panose="020F0502020204030204" pitchFamily="34" charset="0"/>
              </a:rPr>
              <a:t>tiềm năng của bản thân, </a:t>
            </a:r>
          </a:p>
          <a:p>
            <a:pPr algn="r"/>
            <a:r>
              <a:rPr lang="vi-VN" sz="2400" dirty="0">
                <a:solidFill>
                  <a:srgbClr val="C00000"/>
                </a:solidFill>
                <a:effectLst/>
                <a:latin typeface="American Typewriter" panose="02090604020004020304" pitchFamily="18" charset="77"/>
                <a:ea typeface="Calibri" panose="020F0502020204030204" pitchFamily="34" charset="0"/>
              </a:rPr>
              <a:t>quyền được tôn trọng đặc điểm và giá trị riêng</a:t>
            </a:r>
          </a:p>
          <a:p>
            <a:pPr algn="r"/>
            <a:r>
              <a:rPr lang="vi-VN" sz="2400" dirty="0">
                <a:solidFill>
                  <a:srgbClr val="C00000"/>
                </a:solidFill>
                <a:effectLst/>
                <a:latin typeface="American Typewriter" panose="02090604020004020304" pitchFamily="18" charset="77"/>
                <a:ea typeface="Calibri" panose="020F0502020204030204" pitchFamily="34" charset="0"/>
              </a:rPr>
              <a:t>của bản thân.</a:t>
            </a:r>
            <a:r>
              <a:rPr lang="en-VN" sz="2400" dirty="0">
                <a:solidFill>
                  <a:srgbClr val="C00000"/>
                </a:solidFill>
                <a:effectLst/>
                <a:latin typeface="American Typewriter" panose="02090604020004020304" pitchFamily="18" charset="77"/>
              </a:rPr>
              <a:t> </a:t>
            </a:r>
            <a:endParaRPr lang="en-VN" sz="2400" dirty="0">
              <a:solidFill>
                <a:srgbClr val="C00000"/>
              </a:solidFill>
              <a:latin typeface="American Typewriter" panose="02090604020004020304" pitchFamily="18" charset="77"/>
            </a:endParaRPr>
          </a:p>
        </p:txBody>
      </p:sp>
    </p:spTree>
    <p:extLst>
      <p:ext uri="{BB962C8B-B14F-4D97-AF65-F5344CB8AC3E}">
        <p14:creationId xmlns:p14="http://schemas.microsoft.com/office/powerpoint/2010/main" val="236896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9C4D75-9BD5-F8D6-B61B-7CC2D1ACBF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21824" y="3442464"/>
            <a:ext cx="5670176" cy="1640524"/>
          </a:xfrm>
          <a:prstGeom prst="rect">
            <a:avLst/>
          </a:prstGeom>
          <a:ln>
            <a:noFill/>
          </a:ln>
          <a:effectLst>
            <a:softEdge rad="112500"/>
          </a:effectLst>
        </p:spPr>
      </p:pic>
      <p:pic>
        <p:nvPicPr>
          <p:cNvPr id="5" name="Picture 4">
            <a:extLst>
              <a:ext uri="{FF2B5EF4-FFF2-40B4-BE49-F238E27FC236}">
                <a16:creationId xmlns:a16="http://schemas.microsoft.com/office/drawing/2014/main" id="{CE998969-C3AD-ACDA-3ABC-2ADA9613D81A}"/>
              </a:ext>
            </a:extLst>
          </p:cNvPr>
          <p:cNvPicPr>
            <a:picLocks noChangeAspect="1"/>
          </p:cNvPicPr>
          <p:nvPr/>
        </p:nvPicPr>
        <p:blipFill>
          <a:blip r:embed="rId5"/>
          <a:stretch>
            <a:fillRect/>
          </a:stretch>
        </p:blipFill>
        <p:spPr>
          <a:xfrm>
            <a:off x="-1" y="0"/>
            <a:ext cx="5217459" cy="1155700"/>
          </a:xfrm>
          <a:prstGeom prst="rect">
            <a:avLst/>
          </a:prstGeom>
        </p:spPr>
      </p:pic>
      <p:pic>
        <p:nvPicPr>
          <p:cNvPr id="7" name="Picture 6">
            <a:extLst>
              <a:ext uri="{FF2B5EF4-FFF2-40B4-BE49-F238E27FC236}">
                <a16:creationId xmlns:a16="http://schemas.microsoft.com/office/drawing/2014/main" id="{083101E7-22A9-43C3-68C5-9BC1076EB355}"/>
              </a:ext>
            </a:extLst>
          </p:cNvPr>
          <p:cNvPicPr>
            <a:picLocks noChangeAspect="1"/>
          </p:cNvPicPr>
          <p:nvPr/>
        </p:nvPicPr>
        <p:blipFill>
          <a:blip r:embed="rId6"/>
          <a:stretch>
            <a:fillRect/>
          </a:stretch>
        </p:blipFill>
        <p:spPr>
          <a:xfrm>
            <a:off x="131855" y="1331632"/>
            <a:ext cx="5430463" cy="3345703"/>
          </a:xfrm>
          <a:prstGeom prst="rect">
            <a:avLst/>
          </a:prstGeom>
          <a:ln>
            <a:noFill/>
          </a:ln>
          <a:effectLst>
            <a:softEdge rad="112500"/>
          </a:effectLst>
        </p:spPr>
      </p:pic>
      <p:pic>
        <p:nvPicPr>
          <p:cNvPr id="9" name="Picture 8">
            <a:extLst>
              <a:ext uri="{FF2B5EF4-FFF2-40B4-BE49-F238E27FC236}">
                <a16:creationId xmlns:a16="http://schemas.microsoft.com/office/drawing/2014/main" id="{9E53FC2E-0915-60D7-BC92-06A43588C5D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5867772" y="1506071"/>
            <a:ext cx="5376929" cy="971923"/>
          </a:xfrm>
          <a:prstGeom prst="rect">
            <a:avLst/>
          </a:prstGeom>
          <a:ln>
            <a:noFill/>
          </a:ln>
          <a:effectLst>
            <a:softEdge rad="112500"/>
          </a:effectLst>
        </p:spPr>
      </p:pic>
      <p:sp>
        <p:nvSpPr>
          <p:cNvPr id="10" name="TextBox 9">
            <a:extLst>
              <a:ext uri="{FF2B5EF4-FFF2-40B4-BE49-F238E27FC236}">
                <a16:creationId xmlns:a16="http://schemas.microsoft.com/office/drawing/2014/main" id="{5321CC4D-79DF-CE2B-D0D9-3DA15874D6F8}"/>
              </a:ext>
            </a:extLst>
          </p:cNvPr>
          <p:cNvSpPr txBox="1"/>
          <p:nvPr/>
        </p:nvSpPr>
        <p:spPr>
          <a:xfrm>
            <a:off x="4198642" y="5351929"/>
            <a:ext cx="7943476" cy="1200329"/>
          </a:xfrm>
          <a:prstGeom prst="rect">
            <a:avLst/>
          </a:prstGeom>
          <a:noFill/>
        </p:spPr>
        <p:txBody>
          <a:bodyPr wrap="square">
            <a:spAutoFit/>
          </a:bodyPr>
          <a:lstStyle/>
          <a:p>
            <a:pPr algn="r"/>
            <a:r>
              <a:rPr lang="vi-VN" sz="2400" dirty="0">
                <a:solidFill>
                  <a:srgbClr val="C00000"/>
                </a:solidFill>
                <a:latin typeface="American Typewriter" panose="02090604020004020304" pitchFamily="18" charset="77"/>
                <a:ea typeface="Calibri" panose="020F0502020204030204" pitchFamily="34" charset="0"/>
              </a:rPr>
              <a:t>...Và ngày nào em cũng không thôi ước mơ, nếu em có một khu vườn như ở quê</a:t>
            </a:r>
            <a:r>
              <a:rPr lang="vi-VN" sz="2400" dirty="0">
                <a:solidFill>
                  <a:srgbClr val="C00000"/>
                </a:solidFill>
                <a:effectLst/>
                <a:latin typeface="American Typewriter" panose="02090604020004020304" pitchFamily="18" charset="77"/>
                <a:ea typeface="Calibri" panose="020F0502020204030204" pitchFamily="34" charset="0"/>
              </a:rPr>
              <a:t>.</a:t>
            </a:r>
          </a:p>
          <a:p>
            <a:pPr algn="r"/>
            <a:r>
              <a:rPr lang="vi-VN" sz="2400" dirty="0">
                <a:solidFill>
                  <a:srgbClr val="C00000"/>
                </a:solidFill>
                <a:latin typeface="American Typewriter" panose="02090604020004020304" pitchFamily="18" charset="77"/>
              </a:rPr>
              <a:t>(Trương Huỳnh Như Trân)</a:t>
            </a:r>
            <a:r>
              <a:rPr lang="en-VN" sz="2400" dirty="0">
                <a:solidFill>
                  <a:srgbClr val="C00000"/>
                </a:solidFill>
                <a:effectLst/>
                <a:latin typeface="Lucida Handwriting" panose="03010101010101010101" pitchFamily="66" charset="77"/>
              </a:rPr>
              <a:t> </a:t>
            </a:r>
            <a:endParaRPr lang="en-VN" sz="2400" dirty="0">
              <a:solidFill>
                <a:srgbClr val="C00000"/>
              </a:solidFill>
              <a:latin typeface="Lucida Handwriting" panose="03010101010101010101" pitchFamily="66" charset="77"/>
            </a:endParaRPr>
          </a:p>
        </p:txBody>
      </p:sp>
    </p:spTree>
    <p:extLst>
      <p:ext uri="{BB962C8B-B14F-4D97-AF65-F5344CB8AC3E}">
        <p14:creationId xmlns:p14="http://schemas.microsoft.com/office/powerpoint/2010/main" val="549925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6015-80FF-80F2-7CE2-A977DE604A1D}"/>
              </a:ext>
            </a:extLst>
          </p:cNvPr>
          <p:cNvSpPr>
            <a:spLocks noGrp="1"/>
          </p:cNvSpPr>
          <p:nvPr>
            <p:ph type="ctrTitle"/>
          </p:nvPr>
        </p:nvSpPr>
        <p:spPr/>
        <p:txBody>
          <a:bodyPr/>
          <a:lstStyle/>
          <a:p>
            <a:pPr algn="ctr"/>
            <a:r>
              <a:rPr lang="en-VN" sz="3200" b="1" dirty="0">
                <a:latin typeface="American Typewriter" panose="02090604020004020304" pitchFamily="18" charset="77"/>
              </a:rPr>
              <a:t>NGHỈ GIẢI LAO</a:t>
            </a:r>
          </a:p>
        </p:txBody>
      </p:sp>
    </p:spTree>
    <p:extLst>
      <p:ext uri="{BB962C8B-B14F-4D97-AF65-F5344CB8AC3E}">
        <p14:creationId xmlns:p14="http://schemas.microsoft.com/office/powerpoint/2010/main" val="80972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23ED-6A12-B90F-CA0A-D9DC9C7B51DC}"/>
              </a:ext>
            </a:extLst>
          </p:cNvPr>
          <p:cNvSpPr>
            <a:spLocks noGrp="1"/>
          </p:cNvSpPr>
          <p:nvPr>
            <p:ph type="ctrTitle"/>
          </p:nvPr>
        </p:nvSpPr>
        <p:spPr>
          <a:xfrm>
            <a:off x="1112520" y="1551930"/>
            <a:ext cx="9966960" cy="3754140"/>
          </a:xfrm>
        </p:spPr>
        <p:txBody>
          <a:bodyPr/>
          <a:lstStyle/>
          <a:p>
            <a:pPr algn="ctr">
              <a:lnSpc>
                <a:spcPct val="150000"/>
              </a:lnSpc>
            </a:pPr>
            <a:r>
              <a:rPr lang="en-VN" sz="3200" b="1" dirty="0">
                <a:latin typeface="American Typewriter" panose="02090604020004020304" pitchFamily="18" charset="77"/>
              </a:rPr>
              <a:t>NỘI DUNG 3.</a:t>
            </a:r>
            <a:br>
              <a:rPr lang="en-VN" sz="3200" b="1" dirty="0">
                <a:latin typeface="American Typewriter" panose="02090604020004020304" pitchFamily="18" charset="77"/>
              </a:rPr>
            </a:b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Nguyên</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tắc</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và</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cách</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thức</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tích</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hợp</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b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b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nội</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dung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giáo</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dục</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Quyền</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con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người</a:t>
            </a:r>
            <a:br>
              <a:rPr lang="en-US" sz="3200" b="1" dirty="0">
                <a:solidFill>
                  <a:srgbClr val="C00000"/>
                </a:solidFill>
                <a:latin typeface="American Typewriter" panose="02090604020004020304" pitchFamily="18" charset="77"/>
                <a:ea typeface="Times New Roman" panose="02020603050405020304" pitchFamily="18" charset="0"/>
                <a:cs typeface="Consolas" panose="020B0609020204030204" pitchFamily="49" charset="0"/>
              </a:rPr>
            </a:b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trong</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dạy</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học</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Tiếng</a:t>
            </a:r>
            <a:r>
              <a:rPr lang="en-US" sz="3200" b="1" dirty="0">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 </a:t>
            </a:r>
            <a:r>
              <a:rPr lang="en-US" sz="3200" b="1" dirty="0" err="1">
                <a:solidFill>
                  <a:srgbClr val="C00000"/>
                </a:solidFill>
                <a:effectLst/>
                <a:latin typeface="American Typewriter" panose="02090604020004020304" pitchFamily="18" charset="77"/>
                <a:ea typeface="Times New Roman" panose="02020603050405020304" pitchFamily="18" charset="0"/>
                <a:cs typeface="Consolas" panose="020B0609020204030204" pitchFamily="49" charset="0"/>
              </a:rPr>
              <a:t>Việt</a:t>
            </a:r>
            <a:br>
              <a:rPr lang="en-US" sz="3200" b="1" dirty="0">
                <a:latin typeface="American Typewriter" panose="02090604020004020304" pitchFamily="18" charset="77"/>
              </a:rPr>
            </a:br>
            <a:br>
              <a:rPr lang="en-VN" sz="3200" b="1" dirty="0">
                <a:latin typeface="American Typewriter" panose="02090604020004020304" pitchFamily="18" charset="77"/>
              </a:rPr>
            </a:br>
            <a:endParaRPr lang="en-VN" sz="3200" b="1" dirty="0">
              <a:latin typeface="American Typewriter" panose="02090604020004020304" pitchFamily="18" charset="77"/>
            </a:endParaRPr>
          </a:p>
        </p:txBody>
      </p:sp>
    </p:spTree>
    <p:extLst>
      <p:ext uri="{BB962C8B-B14F-4D97-AF65-F5344CB8AC3E}">
        <p14:creationId xmlns:p14="http://schemas.microsoft.com/office/powerpoint/2010/main" val="1505055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ảnh về 2 người, mọi người đang đứng và ngoài trời">
            <a:extLst>
              <a:ext uri="{FF2B5EF4-FFF2-40B4-BE49-F238E27FC236}">
                <a16:creationId xmlns:a16="http://schemas.microsoft.com/office/drawing/2014/main" id="{B12FA5CA-14E1-E09F-1BFA-578138A3A4A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56" b="99122" l="9961" r="89990">
                        <a14:foregroundMark x1="47314" y1="43558" x2="38965" y2="19034"/>
                        <a14:foregroundMark x1="38965" y1="19034" x2="28467" y2="13616"/>
                        <a14:foregroundMark x1="28467" y1="13616" x2="17041" y2="19034"/>
                        <a14:foregroundMark x1="17041" y1="19034" x2="8252" y2="31332"/>
                        <a14:foregroundMark x1="8252" y1="31332" x2="11279" y2="67496"/>
                        <a14:foregroundMark x1="11279" y1="67496" x2="6738" y2="84334"/>
                        <a14:foregroundMark x1="6738" y1="84334" x2="15332" y2="97438"/>
                        <a14:foregroundMark x1="15332" y1="97438" x2="26709" y2="98755"/>
                        <a14:foregroundMark x1="26709" y1="98755" x2="38232" y2="97584"/>
                        <a14:foregroundMark x1="38232" y1="97584" x2="62988" y2="99122"/>
                        <a14:foregroundMark x1="62988" y1="99122" x2="57617" y2="82211"/>
                        <a14:foregroundMark x1="57617" y1="82211" x2="56201" y2="62152"/>
                        <a14:foregroundMark x1="56201" y1="62152" x2="47656" y2="43997"/>
                        <a14:foregroundMark x1="78027" y1="56662" x2="78027" y2="56662"/>
                      </a14:backgroundRemoval>
                    </a14:imgEffect>
                  </a14:imgLayer>
                </a14:imgProps>
              </a:ext>
              <a:ext uri="{28A0092B-C50C-407E-A947-70E740481C1C}">
                <a14:useLocalDpi xmlns:a14="http://schemas.microsoft.com/office/drawing/2010/main" val="0"/>
              </a:ext>
            </a:extLst>
          </a:blip>
          <a:srcRect r="37163"/>
          <a:stretch/>
        </p:blipFill>
        <p:spPr bwMode="auto">
          <a:xfrm>
            <a:off x="174135" y="2822129"/>
            <a:ext cx="3053166" cy="3240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F1476825-6901-E1BA-D162-351BB25B0F6D}"/>
              </a:ext>
            </a:extLst>
          </p:cNvPr>
          <p:cNvGraphicFramePr/>
          <p:nvPr>
            <p:extLst>
              <p:ext uri="{D42A27DB-BD31-4B8C-83A1-F6EECF244321}">
                <p14:modId xmlns:p14="http://schemas.microsoft.com/office/powerpoint/2010/main" val="1915353109"/>
              </p:ext>
            </p:extLst>
          </p:nvPr>
        </p:nvGraphicFramePr>
        <p:xfrm>
          <a:off x="614766" y="170899"/>
          <a:ext cx="11577234" cy="65162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69009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C743-0890-59B8-04BF-04481284AF69}"/>
              </a:ext>
            </a:extLst>
          </p:cNvPr>
          <p:cNvSpPr>
            <a:spLocks noGrp="1"/>
          </p:cNvSpPr>
          <p:nvPr>
            <p:ph type="title"/>
          </p:nvPr>
        </p:nvSpPr>
        <p:spPr>
          <a:xfrm>
            <a:off x="2167128" y="1225296"/>
            <a:ext cx="9281160" cy="1632204"/>
          </a:xfrm>
        </p:spPr>
        <p:txBody>
          <a:bodyPr>
            <a:normAutofit/>
          </a:bodyPr>
          <a:lstStyle/>
          <a:p>
            <a:pPr algn="ctr"/>
            <a:r>
              <a:rPr lang="en-VN" sz="3600" b="1" dirty="0">
                <a:latin typeface="American Typewriter" panose="02090604020004020304" pitchFamily="18" charset="77"/>
              </a:rPr>
              <a:t>TÌNH HUỐNG SƯ PHẠM</a:t>
            </a:r>
          </a:p>
        </p:txBody>
      </p:sp>
      <p:sp>
        <p:nvSpPr>
          <p:cNvPr id="3" name="Text Placeholder 2">
            <a:extLst>
              <a:ext uri="{FF2B5EF4-FFF2-40B4-BE49-F238E27FC236}">
                <a16:creationId xmlns:a16="http://schemas.microsoft.com/office/drawing/2014/main" id="{6F977C6F-F6F2-DBFA-DC79-1933FA9450D2}"/>
              </a:ext>
            </a:extLst>
          </p:cNvPr>
          <p:cNvSpPr>
            <a:spLocks noGrp="1"/>
          </p:cNvSpPr>
          <p:nvPr>
            <p:ph type="body" idx="1"/>
          </p:nvPr>
        </p:nvSpPr>
        <p:spPr>
          <a:xfrm>
            <a:off x="2167128" y="2591181"/>
            <a:ext cx="9052560" cy="2923794"/>
          </a:xfrm>
        </p:spPr>
        <p:txBody>
          <a:bodyPr>
            <a:normAutofit/>
          </a:bodyPr>
          <a:lstStyle/>
          <a:p>
            <a:pPr algn="r"/>
            <a:r>
              <a:rPr lang="en-VN" sz="2400" dirty="0">
                <a:latin typeface="American Typewriter" panose="02090604020004020304" pitchFamily="18" charset="77"/>
              </a:rPr>
              <a:t>Đọc yêu cầu thực hành viết sáng tạo sau và suy nghĩ </a:t>
            </a:r>
          </a:p>
          <a:p>
            <a:pPr algn="r"/>
            <a:r>
              <a:rPr lang="en-VN" sz="2400" dirty="0">
                <a:latin typeface="American Typewriter" panose="02090604020004020304" pitchFamily="18" charset="77"/>
              </a:rPr>
              <a:t>về 2 điều mà giáo viên “MONG ĐỢI” ở học sinh:</a:t>
            </a:r>
          </a:p>
          <a:p>
            <a:pPr algn="r"/>
            <a:r>
              <a:rPr lang="en-VN" sz="2400" b="1" dirty="0">
                <a:latin typeface="American Typewriter" panose="02090604020004020304" pitchFamily="18" charset="77"/>
              </a:rPr>
              <a:t>(1) </a:t>
            </a:r>
            <a:r>
              <a:rPr lang="en-VN" sz="2400" dirty="0">
                <a:latin typeface="American Typewriter" panose="02090604020004020304" pitchFamily="18" charset="77"/>
              </a:rPr>
              <a:t>Không nên ”cứ” viết về MÙA HÈ</a:t>
            </a:r>
          </a:p>
          <a:p>
            <a:pPr algn="r"/>
            <a:r>
              <a:rPr lang="en-VN" sz="2400" b="1" dirty="0">
                <a:latin typeface="American Typewriter" panose="02090604020004020304" pitchFamily="18" charset="77"/>
              </a:rPr>
              <a:t>(2) </a:t>
            </a:r>
            <a:r>
              <a:rPr lang="en-VN" sz="2400" dirty="0">
                <a:latin typeface="American Typewriter" panose="02090604020004020304" pitchFamily="18" charset="77"/>
              </a:rPr>
              <a:t>Viết về MÙA HÈ thì không nên “cứ” viết về </a:t>
            </a:r>
          </a:p>
          <a:p>
            <a:pPr algn="r"/>
            <a:r>
              <a:rPr lang="en-VN" sz="2400" dirty="0">
                <a:latin typeface="American Typewriter" panose="02090604020004020304" pitchFamily="18" charset="77"/>
              </a:rPr>
              <a:t>niềm yêu thích “được đi bơi và ăn kem”</a:t>
            </a:r>
          </a:p>
        </p:txBody>
      </p:sp>
    </p:spTree>
    <p:extLst>
      <p:ext uri="{BB962C8B-B14F-4D97-AF65-F5344CB8AC3E}">
        <p14:creationId xmlns:p14="http://schemas.microsoft.com/office/powerpoint/2010/main" val="192762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B782E-F1C6-4542-20A4-6B88E1BEDF2B}"/>
              </a:ext>
            </a:extLst>
          </p:cNvPr>
          <p:cNvPicPr>
            <a:picLocks noChangeAspect="1"/>
          </p:cNvPicPr>
          <p:nvPr/>
        </p:nvPicPr>
        <p:blipFill>
          <a:blip r:embed="rId3"/>
          <a:stretch>
            <a:fillRect/>
          </a:stretch>
        </p:blipFill>
        <p:spPr>
          <a:xfrm>
            <a:off x="1256020" y="591672"/>
            <a:ext cx="10525808" cy="5252564"/>
          </a:xfrm>
          <a:prstGeom prst="rect">
            <a:avLst/>
          </a:prstGeom>
        </p:spPr>
      </p:pic>
      <p:cxnSp>
        <p:nvCxnSpPr>
          <p:cNvPr id="5" name="Straight Connector 4">
            <a:extLst>
              <a:ext uri="{FF2B5EF4-FFF2-40B4-BE49-F238E27FC236}">
                <a16:creationId xmlns:a16="http://schemas.microsoft.com/office/drawing/2014/main" id="{08A7930A-296B-1A28-8CD5-2A35A69EDF5B}"/>
              </a:ext>
            </a:extLst>
          </p:cNvPr>
          <p:cNvCxnSpPr/>
          <p:nvPr/>
        </p:nvCxnSpPr>
        <p:spPr>
          <a:xfrm>
            <a:off x="2272553" y="1896035"/>
            <a:ext cx="235323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9023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BDBF-4996-7CA7-0040-0755FB1EA6A4}"/>
              </a:ext>
            </a:extLst>
          </p:cNvPr>
          <p:cNvSpPr>
            <a:spLocks noGrp="1"/>
          </p:cNvSpPr>
          <p:nvPr>
            <p:ph type="ctrTitle"/>
          </p:nvPr>
        </p:nvSpPr>
        <p:spPr>
          <a:xfrm>
            <a:off x="922972" y="289223"/>
            <a:ext cx="9966960" cy="1339552"/>
          </a:xfrm>
        </p:spPr>
        <p:txBody>
          <a:bodyPr/>
          <a:lstStyle/>
          <a:p>
            <a:pPr algn="ctr"/>
            <a:r>
              <a:rPr lang="en-VN" sz="3200" b="1" dirty="0">
                <a:solidFill>
                  <a:srgbClr val="C00000"/>
                </a:solidFill>
                <a:latin typeface="American Typewriter" panose="02090604020004020304" pitchFamily="18" charset="77"/>
              </a:rPr>
              <a:t>KẾT LUẬN SƯ PHẠM</a:t>
            </a:r>
          </a:p>
        </p:txBody>
      </p:sp>
      <p:sp>
        <p:nvSpPr>
          <p:cNvPr id="3" name="Subtitle 2">
            <a:extLst>
              <a:ext uri="{FF2B5EF4-FFF2-40B4-BE49-F238E27FC236}">
                <a16:creationId xmlns:a16="http://schemas.microsoft.com/office/drawing/2014/main" id="{661AE9A5-4396-137B-1BA0-C1CC22CF6A5F}"/>
              </a:ext>
            </a:extLst>
          </p:cNvPr>
          <p:cNvSpPr>
            <a:spLocks noGrp="1"/>
          </p:cNvSpPr>
          <p:nvPr>
            <p:ph type="subTitle" idx="1"/>
          </p:nvPr>
        </p:nvSpPr>
        <p:spPr>
          <a:xfrm>
            <a:off x="922971" y="1487614"/>
            <a:ext cx="10135554" cy="569786"/>
          </a:xfrm>
        </p:spPr>
        <p:txBody>
          <a:bodyPr>
            <a:normAutofit/>
          </a:bodyPr>
          <a:lstStyle/>
          <a:p>
            <a:pPr algn="r"/>
            <a:r>
              <a:rPr lang="en-VN" sz="2400" dirty="0">
                <a:latin typeface="American Typewriter" panose="02090604020004020304" pitchFamily="18" charset="77"/>
              </a:rPr>
              <a:t>- HS cần được viết về mùa (điều) mà mình thật sự yêu thích</a:t>
            </a:r>
          </a:p>
        </p:txBody>
      </p:sp>
      <p:sp>
        <p:nvSpPr>
          <p:cNvPr id="4" name="Subtitle 2">
            <a:extLst>
              <a:ext uri="{FF2B5EF4-FFF2-40B4-BE49-F238E27FC236}">
                <a16:creationId xmlns:a16="http://schemas.microsoft.com/office/drawing/2014/main" id="{072E1463-5702-F4E9-E1FE-AA49E2CA364A}"/>
              </a:ext>
            </a:extLst>
          </p:cNvPr>
          <p:cNvSpPr txBox="1">
            <a:spLocks/>
          </p:cNvSpPr>
          <p:nvPr/>
        </p:nvSpPr>
        <p:spPr>
          <a:xfrm>
            <a:off x="28575" y="2292242"/>
            <a:ext cx="11115675" cy="10698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r"/>
            <a:r>
              <a:rPr lang="en-VN" sz="2400" dirty="0">
                <a:solidFill>
                  <a:srgbClr val="0432FF"/>
                </a:solidFill>
                <a:latin typeface="American Typewriter" panose="02090604020004020304" pitchFamily="18" charset="77"/>
              </a:rPr>
              <a:t>- HS có quyền nêu lí do thực sự khiến mình “thích mê tơi” mùa hè</a:t>
            </a:r>
          </a:p>
          <a:p>
            <a:pPr algn="r"/>
            <a:r>
              <a:rPr lang="en-VN" sz="2400" dirty="0">
                <a:solidFill>
                  <a:srgbClr val="0432FF"/>
                </a:solidFill>
                <a:latin typeface="American Typewriter" panose="02090604020004020304" pitchFamily="18" charset="77"/>
              </a:rPr>
              <a:t>mà không phải là bất kì lí do nào chúng ta mong muốn hay “gắn nhãn” cho.</a:t>
            </a:r>
          </a:p>
        </p:txBody>
      </p:sp>
      <p:sp>
        <p:nvSpPr>
          <p:cNvPr id="5" name="Subtitle 2">
            <a:extLst>
              <a:ext uri="{FF2B5EF4-FFF2-40B4-BE49-F238E27FC236}">
                <a16:creationId xmlns:a16="http://schemas.microsoft.com/office/drawing/2014/main" id="{EA134CF8-310C-609A-3336-17CD2899CC68}"/>
              </a:ext>
            </a:extLst>
          </p:cNvPr>
          <p:cNvSpPr txBox="1">
            <a:spLocks/>
          </p:cNvSpPr>
          <p:nvPr/>
        </p:nvSpPr>
        <p:spPr>
          <a:xfrm>
            <a:off x="28575" y="3519959"/>
            <a:ext cx="9729788" cy="26620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r"/>
            <a:r>
              <a:rPr lang="en-VN" sz="2400" dirty="0">
                <a:latin typeface="American Typewriter" panose="02090604020004020304" pitchFamily="18" charset="77"/>
              </a:rPr>
              <a:t>- Sự sáng tạo (chẳng hạn thay vì viết “thích ăn kem”, gợi ý để HS</a:t>
            </a:r>
          </a:p>
          <a:p>
            <a:pPr algn="r"/>
            <a:r>
              <a:rPr lang="en-VN" sz="2400" dirty="0">
                <a:latin typeface="American Typewriter" panose="02090604020004020304" pitchFamily="18" charset="77"/>
              </a:rPr>
              <a:t>biết cách viết “thích thưởng thức những que kem mát lạnh”) </a:t>
            </a:r>
          </a:p>
          <a:p>
            <a:pPr algn="r"/>
            <a:r>
              <a:rPr lang="en-VN" sz="2400" dirty="0">
                <a:latin typeface="American Typewriter" panose="02090604020004020304" pitchFamily="18" charset="77"/>
              </a:rPr>
              <a:t>phải được khởi phát từ sự tôn trọng suy nghĩ,</a:t>
            </a:r>
          </a:p>
          <a:p>
            <a:pPr algn="r"/>
            <a:r>
              <a:rPr lang="en-VN" sz="2400" dirty="0">
                <a:latin typeface="American Typewriter" panose="02090604020004020304" pitchFamily="18" charset="77"/>
              </a:rPr>
              <a:t> trải nghiệm cảm xúc ở các em. </a:t>
            </a:r>
          </a:p>
        </p:txBody>
      </p:sp>
    </p:spTree>
    <p:extLst>
      <p:ext uri="{BB962C8B-B14F-4D97-AF65-F5344CB8AC3E}">
        <p14:creationId xmlns:p14="http://schemas.microsoft.com/office/powerpoint/2010/main" val="4108615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ý thuyết GDCD 6: Bài 12. Công ước Liên Hợp Quốc về quyền trẻ em - Chi">
            <a:extLst>
              <a:ext uri="{FF2B5EF4-FFF2-40B4-BE49-F238E27FC236}">
                <a16:creationId xmlns:a16="http://schemas.microsoft.com/office/drawing/2014/main" id="{BE4D1416-ACC2-3977-5156-CC8DC3B38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447" y="2443253"/>
            <a:ext cx="2943105" cy="2336007"/>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p:txBody>
          <a:bodyPr/>
          <a:lstStyle/>
          <a:p>
            <a:fld id="{A49DFD55-3C28-40EF-9E31-A92D2E4017FF}" type="slidenum">
              <a:rPr lang="en-US" smtClean="0"/>
              <a:pPr/>
              <a:t>4</a:t>
            </a:fld>
            <a:endParaRPr lang="en-US" dirty="0"/>
          </a:p>
        </p:txBody>
      </p:sp>
      <p:sp>
        <p:nvSpPr>
          <p:cNvPr id="44" name="TextBox 43">
            <a:extLst>
              <a:ext uri="{FF2B5EF4-FFF2-40B4-BE49-F238E27FC236}">
                <a16:creationId xmlns:a16="http://schemas.microsoft.com/office/drawing/2014/main" id="{A7E4C545-6C48-3C45-F4BF-3A2C7C6ECDBD}"/>
              </a:ext>
            </a:extLst>
          </p:cNvPr>
          <p:cNvSpPr txBox="1"/>
          <p:nvPr/>
        </p:nvSpPr>
        <p:spPr>
          <a:xfrm>
            <a:off x="495946" y="505994"/>
            <a:ext cx="9825926" cy="1078885"/>
          </a:xfrm>
          <a:prstGeom prst="rect">
            <a:avLst/>
          </a:prstGeom>
          <a:noFill/>
        </p:spPr>
        <p:txBody>
          <a:bodyPr wrap="square">
            <a:spAutoFit/>
          </a:bodyPr>
          <a:lstStyle/>
          <a:p>
            <a:pPr algn="r">
              <a:lnSpc>
                <a:spcPct val="120000"/>
              </a:lnSpc>
            </a:pPr>
            <a:r>
              <a:rPr lang="en-US" sz="2800" dirty="0" err="1">
                <a:effectLst/>
                <a:latin typeface="Arial" panose="020B0604020202020204" pitchFamily="34" charset="0"/>
                <a:ea typeface="Calibri" panose="020F0502020204030204" pitchFamily="34" charset="0"/>
                <a:cs typeface="Arial" panose="020B0604020202020204" pitchFamily="34" charset="0"/>
              </a:rPr>
              <a:t>Liên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hợp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quốc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còn</a:t>
            </a:r>
            <a:r>
              <a:rPr lang="en-US" sz="2800" dirty="0">
                <a:effectLst/>
                <a:latin typeface="Arial" panose="020B0604020202020204" pitchFamily="34" charset="0"/>
                <a:ea typeface="Calibri" panose="020F0502020204030204" pitchFamily="34" charset="0"/>
                <a:cs typeface="Arial" panose="020B0604020202020204" pitchFamily="34" charset="0"/>
              </a:rPr>
              <a:t> ban </a:t>
            </a:r>
            <a:r>
              <a:rPr lang="en-US" sz="2800" dirty="0" err="1">
                <a:effectLst/>
                <a:latin typeface="Arial" panose="020B0604020202020204" pitchFamily="34" charset="0"/>
                <a:ea typeface="Calibri" panose="020F0502020204030204" pitchFamily="34" charset="0"/>
                <a:cs typeface="Arial" panose="020B0604020202020204" pitchFamily="34" charset="0"/>
              </a:rPr>
              <a:t>hành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a:t>
            </a:r>
            <a:r>
              <a:rPr lang="en-US" sz="2800" dirty="0" err="1">
                <a:effectLst/>
                <a:latin typeface="Arial" panose="020B0604020202020204" pitchFamily="34" charset="0"/>
                <a:ea typeface="Calibri" panose="020F0502020204030204" pitchFamily="34" charset="0"/>
                <a:cs typeface="Arial" panose="020B0604020202020204" pitchFamily="34" charset="0"/>
              </a:rPr>
              <a:t>ông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ước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riêng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bảo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vệ</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trẻ</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em</a:t>
            </a:r>
            <a:r>
              <a:rPr lang="en-US" sz="2800" dirty="0">
                <a:effectLst/>
                <a:latin typeface="Arial" panose="020B0604020202020204" pitchFamily="34" charset="0"/>
                <a:ea typeface="Calibri" panose="020F0502020204030204" pitchFamily="34" charset="0"/>
                <a:cs typeface="Arial" panose="020B0604020202020204" pitchFamily="34" charset="0"/>
              </a:rPr>
              <a:t>,</a:t>
            </a:r>
          </a:p>
          <a:p>
            <a:pPr algn="r">
              <a:lnSpc>
                <a:spcPct val="120000"/>
              </a:lnSpc>
            </a:pPr>
            <a:r>
              <a:rPr lang="en-US" sz="2800" dirty="0" err="1">
                <a:effectLst/>
                <a:latin typeface="Arial" panose="020B0604020202020204" pitchFamily="34" charset="0"/>
                <a:ea typeface="Calibri" panose="020F0502020204030204" pitchFamily="34" charset="0"/>
                <a:cs typeface="Arial" panose="020B0604020202020204" pitchFamily="34" charset="0"/>
              </a:rPr>
              <a:t>đó</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là</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Công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ước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quốc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tế</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về</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quyền</a:t>
            </a:r>
            <a:r>
              <a:rPr lang="en-US" sz="2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trẻ</a:t>
            </a:r>
            <a:r>
              <a:rPr lang="en-US" sz="2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em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a:effectLst/>
                <a:latin typeface="Arial" panose="020B0604020202020204" pitchFamily="34" charset="0"/>
                <a:ea typeface="Calibri" panose="020F0502020204030204" pitchFamily="34" charset="0"/>
                <a:cs typeface="Arial" panose="020B0604020202020204" pitchFamily="34" charset="0"/>
              </a:rPr>
              <a:t>1989</a:t>
            </a:r>
            <a:r>
              <a:rPr lang="en-VN" sz="2800" dirty="0">
                <a:effectLst/>
                <a:latin typeface="Arial" panose="020B0604020202020204" pitchFamily="34" charset="0"/>
                <a:cs typeface="Arial" panose="020B0604020202020204" pitchFamily="34" charset="0"/>
              </a:rPr>
              <a:t> </a:t>
            </a:r>
            <a:endParaRPr lang="en-VN" sz="28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57F78EA1-6ED1-0EE0-02B2-8C2666C802C4}"/>
              </a:ext>
            </a:extLst>
          </p:cNvPr>
          <p:cNvSpPr txBox="1"/>
          <p:nvPr/>
        </p:nvSpPr>
        <p:spPr>
          <a:xfrm>
            <a:off x="192827" y="2111440"/>
            <a:ext cx="4587498" cy="954107"/>
          </a:xfrm>
          <a:prstGeom prst="rect">
            <a:avLst/>
          </a:prstGeom>
          <a:noFill/>
        </p:spPr>
        <p:txBody>
          <a:bodyPr wrap="square" rtlCol="0">
            <a:spAutoFit/>
          </a:bodyPr>
          <a:lstStyle/>
          <a:p>
            <a:pPr algn="ct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Không</a:t>
            </a: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phân</a:t>
            </a: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biệt</a:t>
            </a: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đối</a:t>
            </a: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xử</a:t>
            </a:r>
            <a:endParaRPr lang="en-US" sz="2800" dirty="0">
              <a:solidFill>
                <a:srgbClr val="C00000"/>
              </a:solidFill>
              <a:latin typeface="Consolas" panose="020B0609020204030204" pitchFamily="49" charset="0"/>
              <a:ea typeface="Times New Roman" panose="02020603050405020304" pitchFamily="18" charset="0"/>
              <a:cs typeface="Consolas" panose="020B0609020204030204" pitchFamily="49" charset="0"/>
            </a:endParaRPr>
          </a:p>
          <a:p>
            <a:pPr algn="ct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a:t>
            </a: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Điều</a:t>
            </a: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 2)</a:t>
            </a:r>
            <a:r>
              <a:rPr lang="en-VN" sz="2800" dirty="0">
                <a:solidFill>
                  <a:srgbClr val="C00000"/>
                </a:solidFill>
                <a:effectLst/>
                <a:latin typeface="Consolas" panose="020B0609020204030204" pitchFamily="49" charset="0"/>
                <a:cs typeface="Consolas" panose="020B0609020204030204" pitchFamily="49" charset="0"/>
              </a:rPr>
              <a:t> </a:t>
            </a:r>
            <a:endParaRPr lang="en-VN" sz="2800" dirty="0">
              <a:solidFill>
                <a:srgbClr val="C00000"/>
              </a:solidFill>
              <a:latin typeface="Consolas" panose="020B0609020204030204" pitchFamily="49" charset="0"/>
              <a:cs typeface="Consolas" panose="020B0609020204030204" pitchFamily="49" charset="0"/>
            </a:endParaRPr>
          </a:p>
        </p:txBody>
      </p:sp>
      <p:sp>
        <p:nvSpPr>
          <p:cNvPr id="46" name="TextBox 45">
            <a:extLst>
              <a:ext uri="{FF2B5EF4-FFF2-40B4-BE49-F238E27FC236}">
                <a16:creationId xmlns:a16="http://schemas.microsoft.com/office/drawing/2014/main" id="{3BACD053-195F-73B3-4BC3-D8ED12034568}"/>
              </a:ext>
            </a:extLst>
          </p:cNvPr>
          <p:cNvSpPr txBox="1"/>
          <p:nvPr/>
        </p:nvSpPr>
        <p:spPr>
          <a:xfrm>
            <a:off x="0" y="3435323"/>
            <a:ext cx="5060798" cy="954107"/>
          </a:xfrm>
          <a:prstGeom prst="rect">
            <a:avLst/>
          </a:prstGeom>
          <a:noFill/>
        </p:spPr>
        <p:txBody>
          <a:bodyPr wrap="square" rtlCol="0">
            <a:spAutoFit/>
          </a:bodyPr>
          <a:lstStyle/>
          <a:p>
            <a:pPr algn="ct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Lợi</a:t>
            </a: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ích</a:t>
            </a: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tốt</a:t>
            </a: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nhất</a:t>
            </a: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của</a:t>
            </a: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trẻ</a:t>
            </a:r>
            <a:endParaRPr lang="en-US" sz="2800" dirty="0">
              <a:solidFill>
                <a:srgbClr val="0432FF"/>
              </a:solidFill>
              <a:latin typeface="Consolas" panose="020B0609020204030204" pitchFamily="49" charset="0"/>
              <a:ea typeface="Times New Roman" panose="02020603050405020304" pitchFamily="18" charset="0"/>
              <a:cs typeface="Consolas" panose="020B0609020204030204" pitchFamily="49" charset="0"/>
            </a:endParaRPr>
          </a:p>
          <a:p>
            <a:pPr algn="ct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a:t>
            </a: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Điều</a:t>
            </a: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 3)</a:t>
            </a:r>
            <a:r>
              <a:rPr lang="en-VN" sz="2800" dirty="0">
                <a:solidFill>
                  <a:srgbClr val="0432FF"/>
                </a:solidFill>
                <a:effectLst/>
                <a:latin typeface="Consolas" panose="020B0609020204030204" pitchFamily="49" charset="0"/>
                <a:cs typeface="Consolas" panose="020B0609020204030204" pitchFamily="49" charset="0"/>
              </a:rPr>
              <a:t> </a:t>
            </a:r>
            <a:endParaRPr lang="en-VN" sz="2800" dirty="0">
              <a:solidFill>
                <a:srgbClr val="0432FF"/>
              </a:solidFill>
              <a:latin typeface="Consolas" panose="020B0609020204030204" pitchFamily="49" charset="0"/>
              <a:cs typeface="Consolas" panose="020B0609020204030204" pitchFamily="49" charset="0"/>
            </a:endParaRPr>
          </a:p>
        </p:txBody>
      </p:sp>
      <p:sp>
        <p:nvSpPr>
          <p:cNvPr id="47" name="TextBox 46">
            <a:extLst>
              <a:ext uri="{FF2B5EF4-FFF2-40B4-BE49-F238E27FC236}">
                <a16:creationId xmlns:a16="http://schemas.microsoft.com/office/drawing/2014/main" id="{6BCD901C-05F9-F698-0B93-C2173BD9C114}"/>
              </a:ext>
            </a:extLst>
          </p:cNvPr>
          <p:cNvSpPr txBox="1"/>
          <p:nvPr/>
        </p:nvSpPr>
        <p:spPr>
          <a:xfrm>
            <a:off x="7192117" y="2111440"/>
            <a:ext cx="4807055" cy="1384995"/>
          </a:xfrm>
          <a:prstGeom prst="rect">
            <a:avLst/>
          </a:prstGeom>
          <a:noFill/>
        </p:spPr>
        <p:txBody>
          <a:bodyPr wrap="square" rtlCol="0">
            <a:spAutoFit/>
          </a:bodyPr>
          <a:lstStyle/>
          <a:p>
            <a:pPr algn="ct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Quyền</a:t>
            </a: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tồn</a:t>
            </a: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tại</a:t>
            </a:r>
            <a:endPar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endParaRPr>
          </a:p>
          <a:p>
            <a:pPr algn="ctr"/>
            <a:r>
              <a:rPr lang="en-US" sz="2800" dirty="0" err="1">
                <a:solidFill>
                  <a:srgbClr val="0432FF"/>
                </a:solidFill>
                <a:latin typeface="Consolas" panose="020B0609020204030204" pitchFamily="49" charset="0"/>
                <a:ea typeface="Times New Roman" panose="02020603050405020304" pitchFamily="18" charset="0"/>
                <a:cs typeface="Consolas" panose="020B0609020204030204" pitchFamily="49" charset="0"/>
              </a:rPr>
              <a:t>và</a:t>
            </a:r>
            <a:r>
              <a:rPr lang="en-US" sz="2800" dirty="0">
                <a:solidFill>
                  <a:srgbClr val="0432FF"/>
                </a:solidFill>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latin typeface="Consolas" panose="020B0609020204030204" pitchFamily="49" charset="0"/>
                <a:ea typeface="Times New Roman" panose="02020603050405020304" pitchFamily="18" charset="0"/>
                <a:cs typeface="Consolas" panose="020B0609020204030204" pitchFamily="49" charset="0"/>
              </a:rPr>
              <a:t>phát</a:t>
            </a:r>
            <a:r>
              <a:rPr lang="en-US" sz="2800" dirty="0">
                <a:solidFill>
                  <a:srgbClr val="0432FF"/>
                </a:solidFill>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latin typeface="Consolas" panose="020B0609020204030204" pitchFamily="49" charset="0"/>
                <a:ea typeface="Times New Roman" panose="02020603050405020304" pitchFamily="18" charset="0"/>
                <a:cs typeface="Consolas" panose="020B0609020204030204" pitchFamily="49" charset="0"/>
              </a:rPr>
              <a:t>triển</a:t>
            </a:r>
            <a:r>
              <a:rPr lang="en-US" sz="2800" dirty="0">
                <a:solidFill>
                  <a:srgbClr val="0432FF"/>
                </a:solidFill>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latin typeface="Consolas" panose="020B0609020204030204" pitchFamily="49" charset="0"/>
                <a:ea typeface="Times New Roman" panose="02020603050405020304" pitchFamily="18" charset="0"/>
                <a:cs typeface="Consolas" panose="020B0609020204030204" pitchFamily="49" charset="0"/>
              </a:rPr>
              <a:t>cuộc</a:t>
            </a:r>
            <a:r>
              <a:rPr lang="en-US" sz="2800" dirty="0">
                <a:solidFill>
                  <a:srgbClr val="0432FF"/>
                </a:solidFill>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0432FF"/>
                </a:solidFill>
                <a:latin typeface="Consolas" panose="020B0609020204030204" pitchFamily="49" charset="0"/>
                <a:ea typeface="Times New Roman" panose="02020603050405020304" pitchFamily="18" charset="0"/>
                <a:cs typeface="Consolas" panose="020B0609020204030204" pitchFamily="49" charset="0"/>
              </a:rPr>
              <a:t>sống</a:t>
            </a:r>
            <a:endParaRPr lang="en-US" sz="2800" dirty="0">
              <a:solidFill>
                <a:srgbClr val="0432FF"/>
              </a:solidFill>
              <a:latin typeface="Consolas" panose="020B0609020204030204" pitchFamily="49" charset="0"/>
              <a:ea typeface="Times New Roman" panose="02020603050405020304" pitchFamily="18" charset="0"/>
              <a:cs typeface="Consolas" panose="020B0609020204030204" pitchFamily="49" charset="0"/>
            </a:endParaRPr>
          </a:p>
          <a:p>
            <a:pPr algn="ct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a:t>
            </a:r>
            <a:r>
              <a:rPr lang="en-US" sz="2800" dirty="0" err="1">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Điều</a:t>
            </a:r>
            <a:r>
              <a:rPr lang="en-US" sz="2800" dirty="0">
                <a:solidFill>
                  <a:srgbClr val="0432FF"/>
                </a:solidFill>
                <a:effectLst/>
                <a:latin typeface="Consolas" panose="020B0609020204030204" pitchFamily="49" charset="0"/>
                <a:ea typeface="Times New Roman" panose="02020603050405020304" pitchFamily="18" charset="0"/>
                <a:cs typeface="Consolas" panose="020B0609020204030204" pitchFamily="49" charset="0"/>
              </a:rPr>
              <a:t> 6)</a:t>
            </a:r>
            <a:r>
              <a:rPr lang="en-VN" sz="2800" dirty="0">
                <a:solidFill>
                  <a:srgbClr val="0432FF"/>
                </a:solidFill>
                <a:effectLst/>
                <a:latin typeface="Consolas" panose="020B0609020204030204" pitchFamily="49" charset="0"/>
                <a:cs typeface="Consolas" panose="020B0609020204030204" pitchFamily="49" charset="0"/>
              </a:rPr>
              <a:t> </a:t>
            </a:r>
            <a:endParaRPr lang="en-VN" sz="2800" dirty="0">
              <a:solidFill>
                <a:srgbClr val="0432FF"/>
              </a:solidFill>
              <a:latin typeface="Consolas" panose="020B0609020204030204" pitchFamily="49" charset="0"/>
              <a:cs typeface="Consolas" panose="020B0609020204030204" pitchFamily="49" charset="0"/>
            </a:endParaRPr>
          </a:p>
        </p:txBody>
      </p:sp>
      <p:sp>
        <p:nvSpPr>
          <p:cNvPr id="48" name="TextBox 47">
            <a:extLst>
              <a:ext uri="{FF2B5EF4-FFF2-40B4-BE49-F238E27FC236}">
                <a16:creationId xmlns:a16="http://schemas.microsoft.com/office/drawing/2014/main" id="{29897CE1-F8FA-0A07-76E4-75FFB6DA13C3}"/>
              </a:ext>
            </a:extLst>
          </p:cNvPr>
          <p:cNvSpPr txBox="1"/>
          <p:nvPr/>
        </p:nvSpPr>
        <p:spPr>
          <a:xfrm>
            <a:off x="7301895" y="3611256"/>
            <a:ext cx="4587498" cy="954107"/>
          </a:xfrm>
          <a:prstGeom prst="rect">
            <a:avLst/>
          </a:prstGeom>
          <a:noFill/>
        </p:spPr>
        <p:txBody>
          <a:bodyPr wrap="square" rtlCol="0">
            <a:spAutoFit/>
          </a:bodyPr>
          <a:lstStyle/>
          <a:p>
            <a:pPr algn="ct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Quyền</a:t>
            </a: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được</a:t>
            </a: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lắng</a:t>
            </a: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 </a:t>
            </a: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nghe</a:t>
            </a:r>
            <a:endParaRPr lang="en-US" sz="2800" dirty="0">
              <a:solidFill>
                <a:srgbClr val="C00000"/>
              </a:solidFill>
              <a:latin typeface="Consolas" panose="020B0609020204030204" pitchFamily="49" charset="0"/>
              <a:ea typeface="Times New Roman" panose="02020603050405020304" pitchFamily="18" charset="0"/>
              <a:cs typeface="Consolas" panose="020B0609020204030204" pitchFamily="49" charset="0"/>
            </a:endParaRPr>
          </a:p>
          <a:p>
            <a:pPr algn="ct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a:t>
            </a:r>
            <a:r>
              <a:rPr lang="en-US" sz="2800" dirty="0" err="1">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Điều</a:t>
            </a:r>
            <a:r>
              <a:rPr lang="en-US" sz="2800" dirty="0">
                <a:solidFill>
                  <a:srgbClr val="C00000"/>
                </a:solidFill>
                <a:effectLst/>
                <a:latin typeface="Consolas" panose="020B0609020204030204" pitchFamily="49" charset="0"/>
                <a:ea typeface="Times New Roman" panose="02020603050405020304" pitchFamily="18" charset="0"/>
                <a:cs typeface="Consolas" panose="020B0609020204030204" pitchFamily="49" charset="0"/>
              </a:rPr>
              <a:t> 12)</a:t>
            </a:r>
            <a:r>
              <a:rPr lang="en-VN" sz="2800" dirty="0">
                <a:solidFill>
                  <a:srgbClr val="C00000"/>
                </a:solidFill>
                <a:effectLst/>
                <a:latin typeface="Consolas" panose="020B0609020204030204" pitchFamily="49" charset="0"/>
                <a:cs typeface="Consolas" panose="020B0609020204030204" pitchFamily="49" charset="0"/>
              </a:rPr>
              <a:t> </a:t>
            </a:r>
            <a:endParaRPr lang="en-VN" sz="2800" dirty="0">
              <a:solidFill>
                <a:srgbClr val="C00000"/>
              </a:solidFill>
              <a:latin typeface="Consolas" panose="020B0609020204030204" pitchFamily="49" charset="0"/>
              <a:cs typeface="Consolas" panose="020B0609020204030204" pitchFamily="49" charset="0"/>
            </a:endParaRPr>
          </a:p>
        </p:txBody>
      </p:sp>
      <p:cxnSp>
        <p:nvCxnSpPr>
          <p:cNvPr id="51" name="Straight Connector 50">
            <a:extLst>
              <a:ext uri="{FF2B5EF4-FFF2-40B4-BE49-F238E27FC236}">
                <a16:creationId xmlns:a16="http://schemas.microsoft.com/office/drawing/2014/main" id="{E6499206-D4D8-91CC-B957-3B5BF7254288}"/>
              </a:ext>
            </a:extLst>
          </p:cNvPr>
          <p:cNvCxnSpPr/>
          <p:nvPr/>
        </p:nvCxnSpPr>
        <p:spPr>
          <a:xfrm>
            <a:off x="495946" y="5098943"/>
            <a:ext cx="11081288" cy="0"/>
          </a:xfrm>
          <a:prstGeom prst="line">
            <a:avLst/>
          </a:prstGeom>
          <a:ln w="38100">
            <a:prstDash val="dashDot"/>
          </a:ln>
        </p:spPr>
        <p:style>
          <a:lnRef idx="3">
            <a:schemeClr val="accent6"/>
          </a:lnRef>
          <a:fillRef idx="0">
            <a:schemeClr val="accent6"/>
          </a:fillRef>
          <a:effectRef idx="2">
            <a:schemeClr val="accent6"/>
          </a:effectRef>
          <a:fontRef idx="minor">
            <a:schemeClr val="tx1"/>
          </a:fontRef>
        </p:style>
      </p:cxnSp>
      <p:sp>
        <p:nvSpPr>
          <p:cNvPr id="52" name="TextBox 51">
            <a:extLst>
              <a:ext uri="{FF2B5EF4-FFF2-40B4-BE49-F238E27FC236}">
                <a16:creationId xmlns:a16="http://schemas.microsoft.com/office/drawing/2014/main" id="{7703475D-BA92-3454-10BD-D6A26B7082FD}"/>
              </a:ext>
            </a:extLst>
          </p:cNvPr>
          <p:cNvSpPr txBox="1"/>
          <p:nvPr/>
        </p:nvSpPr>
        <p:spPr>
          <a:xfrm>
            <a:off x="1503337" y="5946747"/>
            <a:ext cx="10133306" cy="523220"/>
          </a:xfrm>
          <a:prstGeom prst="rect">
            <a:avLst/>
          </a:prstGeom>
          <a:noFill/>
        </p:spPr>
        <p:txBody>
          <a:bodyPr wrap="square" rtlCol="0">
            <a:spAutoFit/>
          </a:bodyPr>
          <a:lstStyle/>
          <a:p>
            <a:pPr algn="ctr"/>
            <a:r>
              <a:rPr lang="vi-VN" sz="2800" dirty="0">
                <a:effectLst/>
                <a:latin typeface="Consolas" panose="020B0609020204030204" pitchFamily="49" charset="0"/>
                <a:ea typeface="Times New Roman" panose="02020603050405020304" pitchFamily="18" charset="0"/>
                <a:cs typeface="Consolas" panose="020B0609020204030204" pitchFamily="49" charset="0"/>
              </a:rPr>
              <a:t>Nguyên tắc chung, nguyên tắc nền tảng</a:t>
            </a:r>
            <a:endParaRPr lang="en-VN" sz="2800" dirty="0">
              <a:latin typeface="Consolas" panose="020B0609020204030204" pitchFamily="49" charset="0"/>
              <a:cs typeface="Consolas" panose="020B0609020204030204" pitchFamily="49" charset="0"/>
            </a:endParaRPr>
          </a:p>
        </p:txBody>
      </p:sp>
      <p:pic>
        <p:nvPicPr>
          <p:cNvPr id="54" name="Picture 53">
            <a:extLst>
              <a:ext uri="{FF2B5EF4-FFF2-40B4-BE49-F238E27FC236}">
                <a16:creationId xmlns:a16="http://schemas.microsoft.com/office/drawing/2014/main" id="{582CC6E8-39A0-D270-11E0-BDC4F3A49A64}"/>
              </a:ext>
            </a:extLst>
          </p:cNvPr>
          <p:cNvPicPr>
            <a:picLocks noChangeAspect="1"/>
          </p:cNvPicPr>
          <p:nvPr/>
        </p:nvPicPr>
        <p:blipFill>
          <a:blip r:embed="rId3"/>
          <a:stretch>
            <a:fillRect/>
          </a:stretch>
        </p:blipFill>
        <p:spPr>
          <a:xfrm>
            <a:off x="1503337" y="5206851"/>
            <a:ext cx="1301475" cy="1479791"/>
          </a:xfrm>
          <a:prstGeom prst="rect">
            <a:avLst/>
          </a:prstGeom>
          <a:ln>
            <a:noFill/>
          </a:ln>
          <a:effectLst>
            <a:softEdge rad="112500"/>
          </a:effectLst>
        </p:spPr>
      </p:pic>
    </p:spTree>
    <p:extLst>
      <p:ext uri="{BB962C8B-B14F-4D97-AF65-F5344CB8AC3E}">
        <p14:creationId xmlns:p14="http://schemas.microsoft.com/office/powerpoint/2010/main" val="2619301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heckerboard(across)">
                                      <p:cBhvr>
                                        <p:cTn id="12" dur="500"/>
                                        <p:tgtEl>
                                          <p:spTgt spid="409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checkerboard(across)">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checkerboard(across)">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dissolve">
                                      <p:cBhvr>
                                        <p:cTn id="25" dur="500"/>
                                        <p:tgtEl>
                                          <p:spTgt spid="4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dissolv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circle(in)">
                                      <p:cBhvr>
                                        <p:cTn id="33" dur="20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circle(in)">
                                      <p:cBhvr>
                                        <p:cTn id="38" dur="2000"/>
                                        <p:tgtEl>
                                          <p:spTgt spid="54"/>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circle(in)">
                                      <p:cBhvr>
                                        <p:cTn id="41"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5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C743-0890-59B8-04BF-04481284AF69}"/>
              </a:ext>
            </a:extLst>
          </p:cNvPr>
          <p:cNvSpPr>
            <a:spLocks noGrp="1"/>
          </p:cNvSpPr>
          <p:nvPr>
            <p:ph type="title"/>
          </p:nvPr>
        </p:nvSpPr>
        <p:spPr>
          <a:xfrm>
            <a:off x="671513" y="526923"/>
            <a:ext cx="11349037" cy="1632204"/>
          </a:xfrm>
        </p:spPr>
        <p:txBody>
          <a:bodyPr>
            <a:normAutofit fontScale="90000"/>
          </a:bodyPr>
          <a:lstStyle/>
          <a:p>
            <a:pPr algn="ctr">
              <a:lnSpc>
                <a:spcPct val="150000"/>
              </a:lnSpc>
            </a:pPr>
            <a:r>
              <a:rPr lang="en-VN" sz="3600" b="1" dirty="0">
                <a:latin typeface="American Typewriter" panose="02090604020004020304" pitchFamily="18" charset="77"/>
              </a:rPr>
              <a:t>Phân tích kế hoạch bài dạy (gợi ý)</a:t>
            </a:r>
            <a:br>
              <a:rPr lang="en-VN" sz="3600" b="1" dirty="0">
                <a:latin typeface="American Typewriter" panose="02090604020004020304" pitchFamily="18" charset="77"/>
              </a:rPr>
            </a:br>
            <a:r>
              <a:rPr lang="en-VN" sz="3600" b="1" dirty="0">
                <a:latin typeface="American Typewriter" panose="02090604020004020304" pitchFamily="18" charset="77"/>
              </a:rPr>
              <a:t>tích hợp nội dung gd quyền con người</a:t>
            </a:r>
          </a:p>
        </p:txBody>
      </p:sp>
      <p:sp>
        <p:nvSpPr>
          <p:cNvPr id="3" name="Text Placeholder 2">
            <a:extLst>
              <a:ext uri="{FF2B5EF4-FFF2-40B4-BE49-F238E27FC236}">
                <a16:creationId xmlns:a16="http://schemas.microsoft.com/office/drawing/2014/main" id="{6F977C6F-F6F2-DBFA-DC79-1933FA9450D2}"/>
              </a:ext>
            </a:extLst>
          </p:cNvPr>
          <p:cNvSpPr>
            <a:spLocks noGrp="1"/>
          </p:cNvSpPr>
          <p:nvPr>
            <p:ph type="body" idx="1"/>
          </p:nvPr>
        </p:nvSpPr>
        <p:spPr>
          <a:xfrm>
            <a:off x="671513" y="3236977"/>
            <a:ext cx="10305288" cy="2923794"/>
          </a:xfrm>
        </p:spPr>
        <p:txBody>
          <a:bodyPr>
            <a:normAutofit/>
          </a:bodyPr>
          <a:lstStyle/>
          <a:p>
            <a:pPr algn="r"/>
            <a:r>
              <a:rPr lang="en-VN" sz="2400" dirty="0">
                <a:latin typeface="American Typewriter" panose="02090604020004020304" pitchFamily="18" charset="77"/>
              </a:rPr>
              <a:t>Đọc Kế hoạch bài dạy bài đọc “Con nuôi” (TV3, tập 1, bộ Cánh Diều) và trả lời các câu hỏi:</a:t>
            </a:r>
          </a:p>
          <a:p>
            <a:pPr algn="r"/>
            <a:r>
              <a:rPr lang="en-VN" sz="2400" b="1" dirty="0">
                <a:latin typeface="American Typewriter" panose="02090604020004020304" pitchFamily="18" charset="77"/>
              </a:rPr>
              <a:t>(1) </a:t>
            </a:r>
            <a:r>
              <a:rPr lang="en-VN" sz="2400" dirty="0">
                <a:latin typeface="American Typewriter" panose="02090604020004020304" pitchFamily="18" charset="77"/>
              </a:rPr>
              <a:t>Những nội dung GD Quyền con người nào đã được gợi ý tích hợp</a:t>
            </a:r>
          </a:p>
          <a:p>
            <a:pPr algn="r"/>
            <a:r>
              <a:rPr lang="en-VN" sz="2400" b="1" dirty="0">
                <a:latin typeface="American Typewriter" panose="02090604020004020304" pitchFamily="18" charset="77"/>
              </a:rPr>
              <a:t>(2) </a:t>
            </a:r>
            <a:r>
              <a:rPr lang="en-VN" sz="2400" dirty="0">
                <a:latin typeface="American Typewriter" panose="02090604020004020304" pitchFamily="18" charset="77"/>
              </a:rPr>
              <a:t>Phương thức tích hợp được đề xuất như thế nào?</a:t>
            </a:r>
          </a:p>
          <a:p>
            <a:pPr algn="r"/>
            <a:r>
              <a:rPr lang="en-VN" sz="2400" b="1" dirty="0">
                <a:latin typeface="American Typewriter" panose="02090604020004020304" pitchFamily="18" charset="77"/>
              </a:rPr>
              <a:t>(3) </a:t>
            </a:r>
            <a:r>
              <a:rPr lang="en-VN" sz="2400" dirty="0">
                <a:latin typeface="American Typewriter" panose="02090604020004020304" pitchFamily="18" charset="77"/>
              </a:rPr>
              <a:t>Vai trò của GV và HS trong thực hiện tích hợp nội dung Quyền con người thể hiện như thế nào?</a:t>
            </a:r>
          </a:p>
        </p:txBody>
      </p:sp>
    </p:spTree>
    <p:extLst>
      <p:ext uri="{BB962C8B-B14F-4D97-AF65-F5344CB8AC3E}">
        <p14:creationId xmlns:p14="http://schemas.microsoft.com/office/powerpoint/2010/main" val="3961739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5FA2E-EBCC-DFBC-9848-391FA5E87732}"/>
              </a:ext>
            </a:extLst>
          </p:cNvPr>
          <p:cNvPicPr>
            <a:picLocks noChangeAspect="1"/>
          </p:cNvPicPr>
          <p:nvPr/>
        </p:nvPicPr>
        <p:blipFill>
          <a:blip r:embed="rId2"/>
          <a:stretch>
            <a:fillRect/>
          </a:stretch>
        </p:blipFill>
        <p:spPr>
          <a:xfrm>
            <a:off x="0" y="0"/>
            <a:ext cx="5795682" cy="6736298"/>
          </a:xfrm>
          <a:prstGeom prst="rect">
            <a:avLst/>
          </a:prstGeom>
        </p:spPr>
      </p:pic>
      <p:pic>
        <p:nvPicPr>
          <p:cNvPr id="5" name="Picture 4">
            <a:extLst>
              <a:ext uri="{FF2B5EF4-FFF2-40B4-BE49-F238E27FC236}">
                <a16:creationId xmlns:a16="http://schemas.microsoft.com/office/drawing/2014/main" id="{26B56055-E04C-4F19-0D20-E0BE2F7CAE38}"/>
              </a:ext>
            </a:extLst>
          </p:cNvPr>
          <p:cNvPicPr>
            <a:picLocks noChangeAspect="1"/>
          </p:cNvPicPr>
          <p:nvPr/>
        </p:nvPicPr>
        <p:blipFill>
          <a:blip r:embed="rId3"/>
          <a:stretch>
            <a:fillRect/>
          </a:stretch>
        </p:blipFill>
        <p:spPr>
          <a:xfrm>
            <a:off x="6096000" y="0"/>
            <a:ext cx="5605669" cy="6705600"/>
          </a:xfrm>
          <a:prstGeom prst="rect">
            <a:avLst/>
          </a:prstGeom>
        </p:spPr>
      </p:pic>
    </p:spTree>
    <p:extLst>
      <p:ext uri="{BB962C8B-B14F-4D97-AF65-F5344CB8AC3E}">
        <p14:creationId xmlns:p14="http://schemas.microsoft.com/office/powerpoint/2010/main" val="379141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3C4A3-1A31-86AA-4072-005B8F3FA1A2}"/>
              </a:ext>
            </a:extLst>
          </p:cNvPr>
          <p:cNvPicPr>
            <a:picLocks noChangeAspect="1"/>
          </p:cNvPicPr>
          <p:nvPr/>
        </p:nvPicPr>
        <p:blipFill>
          <a:blip r:embed="rId3"/>
          <a:stretch>
            <a:fillRect/>
          </a:stretch>
        </p:blipFill>
        <p:spPr>
          <a:xfrm>
            <a:off x="20787" y="0"/>
            <a:ext cx="5331141" cy="6858000"/>
          </a:xfrm>
          <a:prstGeom prst="rect">
            <a:avLst/>
          </a:prstGeom>
        </p:spPr>
      </p:pic>
      <p:pic>
        <p:nvPicPr>
          <p:cNvPr id="5" name="Picture 4">
            <a:extLst>
              <a:ext uri="{FF2B5EF4-FFF2-40B4-BE49-F238E27FC236}">
                <a16:creationId xmlns:a16="http://schemas.microsoft.com/office/drawing/2014/main" id="{A13678DA-D388-3E87-33D5-8ABCBE2E8C50}"/>
              </a:ext>
            </a:extLst>
          </p:cNvPr>
          <p:cNvPicPr>
            <a:picLocks noChangeAspect="1"/>
          </p:cNvPicPr>
          <p:nvPr/>
        </p:nvPicPr>
        <p:blipFill>
          <a:blip r:embed="rId4"/>
          <a:stretch>
            <a:fillRect/>
          </a:stretch>
        </p:blipFill>
        <p:spPr>
          <a:xfrm>
            <a:off x="5540188" y="5715000"/>
            <a:ext cx="5540188" cy="952500"/>
          </a:xfrm>
          <a:prstGeom prst="rect">
            <a:avLst/>
          </a:prstGeom>
        </p:spPr>
      </p:pic>
      <p:pic>
        <p:nvPicPr>
          <p:cNvPr id="4098" name="Picture 2">
            <a:extLst>
              <a:ext uri="{FF2B5EF4-FFF2-40B4-BE49-F238E27FC236}">
                <a16:creationId xmlns:a16="http://schemas.microsoft.com/office/drawing/2014/main" id="{B78B6D7E-0371-7CC8-160C-68ACFBC6D2B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56829" y="551329"/>
            <a:ext cx="4495240" cy="4773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12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par>
                                <p:cTn id="8" presetID="2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par>
                                <p:cTn id="11" presetID="2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edge">
                                      <p:cBhvr>
                                        <p:cTn id="13"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BDBF-4996-7CA7-0040-0755FB1EA6A4}"/>
              </a:ext>
            </a:extLst>
          </p:cNvPr>
          <p:cNvSpPr>
            <a:spLocks noGrp="1"/>
          </p:cNvSpPr>
          <p:nvPr>
            <p:ph type="ctrTitle"/>
          </p:nvPr>
        </p:nvSpPr>
        <p:spPr>
          <a:xfrm>
            <a:off x="622935" y="1100138"/>
            <a:ext cx="10721340" cy="3128962"/>
          </a:xfrm>
        </p:spPr>
        <p:txBody>
          <a:bodyPr/>
          <a:lstStyle/>
          <a:p>
            <a:pPr algn="ctr">
              <a:lnSpc>
                <a:spcPct val="125000"/>
              </a:lnSpc>
            </a:pPr>
            <a:r>
              <a:rPr lang="en-VN" sz="3200" b="1" dirty="0">
                <a:solidFill>
                  <a:srgbClr val="C00000"/>
                </a:solidFill>
                <a:latin typeface="American Typewriter" panose="02090604020004020304" pitchFamily="18" charset="77"/>
              </a:rPr>
              <a:t>KẾT LUẬN SƯ PHẠM</a:t>
            </a:r>
            <a:br>
              <a:rPr lang="en-VN" sz="3200" b="1" dirty="0">
                <a:solidFill>
                  <a:srgbClr val="C00000"/>
                </a:solidFill>
                <a:latin typeface="American Typewriter" panose="02090604020004020304" pitchFamily="18" charset="77"/>
              </a:rPr>
            </a:br>
            <a:r>
              <a:rPr lang="en-VN" sz="3200" dirty="0">
                <a:solidFill>
                  <a:schemeClr val="tx1"/>
                </a:solidFill>
                <a:latin typeface="American Typewriter" panose="02090604020004020304" pitchFamily="18" charset="77"/>
              </a:rPr>
              <a:t>&amp; Cam kết đồng hành </a:t>
            </a:r>
            <a:br>
              <a:rPr lang="en-VN" sz="3200" dirty="0">
                <a:solidFill>
                  <a:schemeClr val="tx1"/>
                </a:solidFill>
                <a:latin typeface="American Typewriter" panose="02090604020004020304" pitchFamily="18" charset="77"/>
              </a:rPr>
            </a:br>
            <a:r>
              <a:rPr lang="en-VN" sz="3200" dirty="0">
                <a:solidFill>
                  <a:schemeClr val="tx1"/>
                </a:solidFill>
                <a:latin typeface="American Typewriter" panose="02090604020004020304" pitchFamily="18" charset="77"/>
              </a:rPr>
              <a:t>trong tổ chức hoạt động dạy học tiếng việt</a:t>
            </a:r>
            <a:br>
              <a:rPr lang="en-VN" sz="3200" dirty="0">
                <a:solidFill>
                  <a:schemeClr val="tx1"/>
                </a:solidFill>
                <a:latin typeface="American Typewriter" panose="02090604020004020304" pitchFamily="18" charset="77"/>
              </a:rPr>
            </a:br>
            <a:r>
              <a:rPr lang="en-VN" sz="3200" dirty="0">
                <a:solidFill>
                  <a:schemeClr val="tx1"/>
                </a:solidFill>
                <a:latin typeface="American Typewriter" panose="02090604020004020304" pitchFamily="18" charset="77"/>
              </a:rPr>
              <a:t>có tích hợp giáo dục quyền con người</a:t>
            </a:r>
          </a:p>
        </p:txBody>
      </p:sp>
    </p:spTree>
    <p:extLst>
      <p:ext uri="{BB962C8B-B14F-4D97-AF65-F5344CB8AC3E}">
        <p14:creationId xmlns:p14="http://schemas.microsoft.com/office/powerpoint/2010/main" val="2835706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ảnh về 2 người, mọi người đang đứng và ngoài trời">
            <a:extLst>
              <a:ext uri="{FF2B5EF4-FFF2-40B4-BE49-F238E27FC236}">
                <a16:creationId xmlns:a16="http://schemas.microsoft.com/office/drawing/2014/main" id="{B12FA5CA-14E1-E09F-1BFA-578138A3A4A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56" b="99122" l="9961" r="89990">
                        <a14:foregroundMark x1="47314" y1="43558" x2="38965" y2="19034"/>
                        <a14:foregroundMark x1="38965" y1="19034" x2="28467" y2="13616"/>
                        <a14:foregroundMark x1="28467" y1="13616" x2="17041" y2="19034"/>
                        <a14:foregroundMark x1="17041" y1="19034" x2="8252" y2="31332"/>
                        <a14:foregroundMark x1="8252" y1="31332" x2="11279" y2="67496"/>
                        <a14:foregroundMark x1="11279" y1="67496" x2="6738" y2="84334"/>
                        <a14:foregroundMark x1="6738" y1="84334" x2="15332" y2="97438"/>
                        <a14:foregroundMark x1="15332" y1="97438" x2="26709" y2="98755"/>
                        <a14:foregroundMark x1="26709" y1="98755" x2="38232" y2="97584"/>
                        <a14:foregroundMark x1="38232" y1="97584" x2="62988" y2="99122"/>
                        <a14:foregroundMark x1="62988" y1="99122" x2="57617" y2="82211"/>
                        <a14:foregroundMark x1="57617" y1="82211" x2="56201" y2="62152"/>
                        <a14:foregroundMark x1="56201" y1="62152" x2="47656" y2="43997"/>
                        <a14:foregroundMark x1="78027" y1="56662" x2="78027" y2="56662"/>
                      </a14:backgroundRemoval>
                    </a14:imgEffect>
                  </a14:imgLayer>
                </a14:imgProps>
              </a:ext>
              <a:ext uri="{28A0092B-C50C-407E-A947-70E740481C1C}">
                <a14:useLocalDpi xmlns:a14="http://schemas.microsoft.com/office/drawing/2010/main" val="0"/>
              </a:ext>
            </a:extLst>
          </a:blip>
          <a:srcRect r="37163"/>
          <a:stretch/>
        </p:blipFill>
        <p:spPr bwMode="auto">
          <a:xfrm>
            <a:off x="174135" y="2822129"/>
            <a:ext cx="3053166" cy="3240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F1476825-6901-E1BA-D162-351BB25B0F6D}"/>
              </a:ext>
            </a:extLst>
          </p:cNvPr>
          <p:cNvGraphicFramePr/>
          <p:nvPr>
            <p:extLst>
              <p:ext uri="{D42A27DB-BD31-4B8C-83A1-F6EECF244321}">
                <p14:modId xmlns:p14="http://schemas.microsoft.com/office/powerpoint/2010/main" val="3480448244"/>
              </p:ext>
            </p:extLst>
          </p:nvPr>
        </p:nvGraphicFramePr>
        <p:xfrm>
          <a:off x="307383" y="205274"/>
          <a:ext cx="11577234" cy="65162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20273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BDBF-4996-7CA7-0040-0755FB1EA6A4}"/>
              </a:ext>
            </a:extLst>
          </p:cNvPr>
          <p:cNvSpPr>
            <a:spLocks noGrp="1"/>
          </p:cNvSpPr>
          <p:nvPr>
            <p:ph type="ctrTitle"/>
          </p:nvPr>
        </p:nvSpPr>
        <p:spPr>
          <a:xfrm>
            <a:off x="622935" y="1100138"/>
            <a:ext cx="10721340" cy="3128962"/>
          </a:xfrm>
        </p:spPr>
        <p:txBody>
          <a:bodyPr/>
          <a:lstStyle/>
          <a:p>
            <a:pPr algn="ctr">
              <a:lnSpc>
                <a:spcPct val="125000"/>
              </a:lnSpc>
            </a:pPr>
            <a:r>
              <a:rPr lang="en-VN" sz="3200" b="1" dirty="0">
                <a:solidFill>
                  <a:srgbClr val="C00000"/>
                </a:solidFill>
                <a:latin typeface="American Typewriter" panose="02090604020004020304" pitchFamily="18" charset="77"/>
              </a:rPr>
              <a:t>THỰC HÀNH</a:t>
            </a:r>
            <a:br>
              <a:rPr lang="en-VN" sz="3200" b="1" dirty="0">
                <a:solidFill>
                  <a:srgbClr val="C00000"/>
                </a:solidFill>
                <a:latin typeface="American Typewriter" panose="02090604020004020304" pitchFamily="18" charset="77"/>
              </a:rPr>
            </a:br>
            <a:r>
              <a:rPr lang="en-VN" sz="3200" dirty="0">
                <a:solidFill>
                  <a:schemeClr val="tx1"/>
                </a:solidFill>
                <a:latin typeface="American Typewriter" panose="02090604020004020304" pitchFamily="18" charset="77"/>
              </a:rPr>
              <a:t>THIẾT KẾ 01 HOẠT ĐỘNG BÀI DẠY TIẾNG VIỆT</a:t>
            </a:r>
            <a:br>
              <a:rPr lang="en-VN" sz="3200" dirty="0">
                <a:solidFill>
                  <a:schemeClr val="tx1"/>
                </a:solidFill>
                <a:latin typeface="American Typewriter" panose="02090604020004020304" pitchFamily="18" charset="77"/>
              </a:rPr>
            </a:br>
            <a:r>
              <a:rPr lang="en-VN" sz="3200" dirty="0">
                <a:solidFill>
                  <a:schemeClr val="tx1"/>
                </a:solidFill>
                <a:latin typeface="American Typewriter" panose="02090604020004020304" pitchFamily="18" charset="77"/>
              </a:rPr>
              <a:t>TÍCH HỢP NỘI DUNG GIÁO DỤC QUYỀN CON NGƯỜI</a:t>
            </a:r>
          </a:p>
        </p:txBody>
      </p:sp>
    </p:spTree>
    <p:extLst>
      <p:ext uri="{BB962C8B-B14F-4D97-AF65-F5344CB8AC3E}">
        <p14:creationId xmlns:p14="http://schemas.microsoft.com/office/powerpoint/2010/main" val="1851806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ó thể là hình ảnh về 8 người, trẻ em, mọi người đang đứng và ngoài trời">
            <a:extLst>
              <a:ext uri="{FF2B5EF4-FFF2-40B4-BE49-F238E27FC236}">
                <a16:creationId xmlns:a16="http://schemas.microsoft.com/office/drawing/2014/main" id="{BB39A25F-63F2-A5BC-C998-523DADD5E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4361"/>
            <a:ext cx="6344816" cy="30336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6" descr="Có thể là hình ảnh về 8 người, trẻ em, mọi người đang đứng và ngoài trời">
            <a:extLst>
              <a:ext uri="{FF2B5EF4-FFF2-40B4-BE49-F238E27FC236}">
                <a16:creationId xmlns:a16="http://schemas.microsoft.com/office/drawing/2014/main" id="{138A891C-533F-3AF9-27F8-16F22F0C7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24360"/>
            <a:ext cx="6096002" cy="30336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2DDA6C-F591-8994-C634-C1061D20364C}"/>
              </a:ext>
            </a:extLst>
          </p:cNvPr>
          <p:cNvSpPr txBox="1"/>
          <p:nvPr/>
        </p:nvSpPr>
        <p:spPr>
          <a:xfrm>
            <a:off x="2465386" y="694536"/>
            <a:ext cx="9255967" cy="1815882"/>
          </a:xfrm>
          <a:prstGeom prst="rect">
            <a:avLst/>
          </a:prstGeom>
          <a:noFill/>
        </p:spPr>
        <p:txBody>
          <a:bodyPr wrap="square">
            <a:spAutoFit/>
          </a:bodyPr>
          <a:lstStyle/>
          <a:p>
            <a:pPr algn="r"/>
            <a:r>
              <a:rPr lang="vi-VN" sz="2800" i="0" dirty="0">
                <a:solidFill>
                  <a:srgbClr val="C00000"/>
                </a:solidFill>
                <a:effectLst/>
                <a:latin typeface="American Typewriter" panose="02090604020004020304" pitchFamily="18" charset="77"/>
              </a:rPr>
              <a:t>Đứa trẻ hạnh phúc dùng tuổi thơ để ôm ấp cuộc đời,</a:t>
            </a:r>
          </a:p>
          <a:p>
            <a:pPr algn="r"/>
            <a:r>
              <a:rPr lang="vi-VN" sz="2800" i="0" dirty="0">
                <a:solidFill>
                  <a:srgbClr val="C00000"/>
                </a:solidFill>
                <a:effectLst/>
                <a:latin typeface="American Typewriter" panose="02090604020004020304" pitchFamily="18" charset="77"/>
              </a:rPr>
              <a:t>đứa trẻ bất hạnh dùng cả cuộc đời </a:t>
            </a:r>
          </a:p>
          <a:p>
            <a:pPr algn="r"/>
            <a:r>
              <a:rPr lang="vi-VN" sz="2800" i="0" dirty="0">
                <a:solidFill>
                  <a:srgbClr val="C00000"/>
                </a:solidFill>
                <a:effectLst/>
                <a:latin typeface="American Typewriter" panose="02090604020004020304" pitchFamily="18" charset="77"/>
              </a:rPr>
              <a:t>để chữa lành tuổi thơ.</a:t>
            </a:r>
          </a:p>
          <a:p>
            <a:pPr algn="r"/>
            <a:r>
              <a:rPr lang="vi-VN" sz="2800" dirty="0">
                <a:solidFill>
                  <a:srgbClr val="C00000"/>
                </a:solidFill>
                <a:latin typeface="American Typewriter" panose="02090604020004020304" pitchFamily="18" charset="77"/>
              </a:rPr>
              <a:t> </a:t>
            </a:r>
            <a:r>
              <a:rPr lang="vi-VN" sz="2800" dirty="0">
                <a:solidFill>
                  <a:srgbClr val="0432FF"/>
                </a:solidFill>
                <a:latin typeface="American Typewriter" panose="02090604020004020304" pitchFamily="18" charset="77"/>
              </a:rPr>
              <a:t>(Alfred Adler)</a:t>
            </a:r>
          </a:p>
        </p:txBody>
      </p:sp>
      <p:sp>
        <p:nvSpPr>
          <p:cNvPr id="5" name="TextBox 4">
            <a:extLst>
              <a:ext uri="{FF2B5EF4-FFF2-40B4-BE49-F238E27FC236}">
                <a16:creationId xmlns:a16="http://schemas.microsoft.com/office/drawing/2014/main" id="{11A3A6EC-7F7B-B73C-F8F3-34A4F884AA0B}"/>
              </a:ext>
            </a:extLst>
          </p:cNvPr>
          <p:cNvSpPr txBox="1"/>
          <p:nvPr/>
        </p:nvSpPr>
        <p:spPr>
          <a:xfrm>
            <a:off x="2349686" y="3033639"/>
            <a:ext cx="9255967" cy="523220"/>
          </a:xfrm>
          <a:prstGeom prst="rect">
            <a:avLst/>
          </a:prstGeom>
          <a:noFill/>
        </p:spPr>
        <p:txBody>
          <a:bodyPr wrap="square">
            <a:spAutoFit/>
          </a:bodyPr>
          <a:lstStyle/>
          <a:p>
            <a:pPr algn="r"/>
            <a:r>
              <a:rPr lang="vi-VN" sz="2800" i="0" dirty="0">
                <a:solidFill>
                  <a:srgbClr val="0432FF"/>
                </a:solidFill>
                <a:effectLst/>
                <a:latin typeface="American Typewriter" panose="02090604020004020304" pitchFamily="18" charset="77"/>
              </a:rPr>
              <a:t>TRÂN TRỌNG CẢM ƠN!</a:t>
            </a:r>
          </a:p>
        </p:txBody>
      </p:sp>
    </p:spTree>
    <p:extLst>
      <p:ext uri="{BB962C8B-B14F-4D97-AF65-F5344CB8AC3E}">
        <p14:creationId xmlns:p14="http://schemas.microsoft.com/office/powerpoint/2010/main" val="1631656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ục này có hình ảnh của: ">
            <a:extLst>
              <a:ext uri="{FF2B5EF4-FFF2-40B4-BE49-F238E27FC236}">
                <a16:creationId xmlns:a16="http://schemas.microsoft.com/office/drawing/2014/main" id="{64FCD371-6584-8D30-BB6B-202319B9F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3937519"/>
            <a:ext cx="2457839" cy="2920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ục này có hình ảnh của: ">
            <a:extLst>
              <a:ext uri="{FF2B5EF4-FFF2-40B4-BE49-F238E27FC236}">
                <a16:creationId xmlns:a16="http://schemas.microsoft.com/office/drawing/2014/main" id="{F39087B7-A789-B1AB-CE65-4C380B7DE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200" y="0"/>
            <a:ext cx="2997200" cy="39375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ục này có hình ảnh của: Is Malicious Mother Syndrome a Real Thing?">
            <a:extLst>
              <a:ext uri="{FF2B5EF4-FFF2-40B4-BE49-F238E27FC236}">
                <a16:creationId xmlns:a16="http://schemas.microsoft.com/office/drawing/2014/main" id="{9A1CD51E-F24B-F5AE-CA81-BF13F2E609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399" y="0"/>
            <a:ext cx="3231761" cy="1955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ục này có hình ảnh của: ">
            <a:extLst>
              <a:ext uri="{FF2B5EF4-FFF2-40B4-BE49-F238E27FC236}">
                <a16:creationId xmlns:a16="http://schemas.microsoft.com/office/drawing/2014/main" id="{5A9246AE-B255-9FDC-4151-41DACC604F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0439" y="3937518"/>
            <a:ext cx="4267198" cy="29204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ục này có hình ảnh của: How to deal with bullying at school">
            <a:extLst>
              <a:ext uri="{FF2B5EF4-FFF2-40B4-BE49-F238E27FC236}">
                <a16:creationId xmlns:a16="http://schemas.microsoft.com/office/drawing/2014/main" id="{BBB4390E-0634-FC8E-78F6-E48C1295B2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4400" y="1968759"/>
            <a:ext cx="3231761" cy="19931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DAC64D7-DF2C-E083-1F11-508629FABC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0" y="4292082"/>
            <a:ext cx="2984500" cy="25659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ucede-es: “ Parental control by John Holcroft ”">
            <a:extLst>
              <a:ext uri="{FF2B5EF4-FFF2-40B4-BE49-F238E27FC236}">
                <a16:creationId xmlns:a16="http://schemas.microsoft.com/office/drawing/2014/main" id="{B270D0CB-D90C-FFA9-DA58-195E02046B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0" y="0"/>
            <a:ext cx="2997200" cy="42920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ục này có hình ảnh của: ">
            <a:extLst>
              <a:ext uri="{FF2B5EF4-FFF2-40B4-BE49-F238E27FC236}">
                <a16:creationId xmlns:a16="http://schemas.microsoft.com/office/drawing/2014/main" id="{DA6DE7EA-5DBA-3DB5-C855-CD447DB819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6161" y="0"/>
            <a:ext cx="2984500" cy="29972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C05F36B-AD9E-519B-2DF7-B2FAB7D58A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26160" y="3003679"/>
            <a:ext cx="2992015" cy="255736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ục này có hình ảnh của: ">
            <a:extLst>
              <a:ext uri="{FF2B5EF4-FFF2-40B4-BE49-F238E27FC236}">
                <a16:creationId xmlns:a16="http://schemas.microsoft.com/office/drawing/2014/main" id="{E8B42D72-0E3A-3E81-3A6B-DC52095969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6159" y="4850882"/>
            <a:ext cx="2984501" cy="200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73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 calcmode="lin" valueType="num">
                                      <p:cBhvr>
                                        <p:cTn id="7" dur="1000" fill="hold"/>
                                        <p:tgtEl>
                                          <p:spTgt spid="1038"/>
                                        </p:tgtEl>
                                        <p:attrNameLst>
                                          <p:attrName>ppt_w</p:attrName>
                                        </p:attrNameLst>
                                      </p:cBhvr>
                                      <p:tavLst>
                                        <p:tav tm="0">
                                          <p:val>
                                            <p:fltVal val="0"/>
                                          </p:val>
                                        </p:tav>
                                        <p:tav tm="100000">
                                          <p:val>
                                            <p:strVal val="#ppt_w"/>
                                          </p:val>
                                        </p:tav>
                                      </p:tavLst>
                                    </p:anim>
                                    <p:anim calcmode="lin" valueType="num">
                                      <p:cBhvr>
                                        <p:cTn id="8" dur="1000" fill="hold"/>
                                        <p:tgtEl>
                                          <p:spTgt spid="1038"/>
                                        </p:tgtEl>
                                        <p:attrNameLst>
                                          <p:attrName>ppt_h</p:attrName>
                                        </p:attrNameLst>
                                      </p:cBhvr>
                                      <p:tavLst>
                                        <p:tav tm="0">
                                          <p:val>
                                            <p:fltVal val="0"/>
                                          </p:val>
                                        </p:tav>
                                        <p:tav tm="100000">
                                          <p:val>
                                            <p:strVal val="#ppt_h"/>
                                          </p:val>
                                        </p:tav>
                                      </p:tavLst>
                                    </p:anim>
                                    <p:anim calcmode="lin" valueType="num">
                                      <p:cBhvr>
                                        <p:cTn id="9" dur="1000" fill="hold"/>
                                        <p:tgtEl>
                                          <p:spTgt spid="1038"/>
                                        </p:tgtEl>
                                        <p:attrNameLst>
                                          <p:attrName>style.rotation</p:attrName>
                                        </p:attrNameLst>
                                      </p:cBhvr>
                                      <p:tavLst>
                                        <p:tav tm="0">
                                          <p:val>
                                            <p:fltVal val="90"/>
                                          </p:val>
                                        </p:tav>
                                        <p:tav tm="100000">
                                          <p:val>
                                            <p:fltVal val="0"/>
                                          </p:val>
                                        </p:tav>
                                      </p:tavLst>
                                    </p:anim>
                                    <p:animEffect transition="in" filter="fade">
                                      <p:cBhvr>
                                        <p:cTn id="10" dur="1000"/>
                                        <p:tgtEl>
                                          <p:spTgt spid="1038"/>
                                        </p:tgtEl>
                                      </p:cBhvr>
                                    </p:animEffect>
                                  </p:childTnLst>
                                </p:cTn>
                              </p:par>
                              <p:par>
                                <p:cTn id="11" presetID="3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p:cTn id="13" dur="1000" fill="hold"/>
                                        <p:tgtEl>
                                          <p:spTgt spid="1028"/>
                                        </p:tgtEl>
                                        <p:attrNameLst>
                                          <p:attrName>ppt_w</p:attrName>
                                        </p:attrNameLst>
                                      </p:cBhvr>
                                      <p:tavLst>
                                        <p:tav tm="0">
                                          <p:val>
                                            <p:fltVal val="0"/>
                                          </p:val>
                                        </p:tav>
                                        <p:tav tm="100000">
                                          <p:val>
                                            <p:strVal val="#ppt_w"/>
                                          </p:val>
                                        </p:tav>
                                      </p:tavLst>
                                    </p:anim>
                                    <p:anim calcmode="lin" valueType="num">
                                      <p:cBhvr>
                                        <p:cTn id="14" dur="1000" fill="hold"/>
                                        <p:tgtEl>
                                          <p:spTgt spid="1028"/>
                                        </p:tgtEl>
                                        <p:attrNameLst>
                                          <p:attrName>ppt_h</p:attrName>
                                        </p:attrNameLst>
                                      </p:cBhvr>
                                      <p:tavLst>
                                        <p:tav tm="0">
                                          <p:val>
                                            <p:fltVal val="0"/>
                                          </p:val>
                                        </p:tav>
                                        <p:tav tm="100000">
                                          <p:val>
                                            <p:strVal val="#ppt_h"/>
                                          </p:val>
                                        </p:tav>
                                      </p:tavLst>
                                    </p:anim>
                                    <p:anim calcmode="lin" valueType="num">
                                      <p:cBhvr>
                                        <p:cTn id="15" dur="1000" fill="hold"/>
                                        <p:tgtEl>
                                          <p:spTgt spid="1028"/>
                                        </p:tgtEl>
                                        <p:attrNameLst>
                                          <p:attrName>style.rotation</p:attrName>
                                        </p:attrNameLst>
                                      </p:cBhvr>
                                      <p:tavLst>
                                        <p:tav tm="0">
                                          <p:val>
                                            <p:fltVal val="90"/>
                                          </p:val>
                                        </p:tav>
                                        <p:tav tm="100000">
                                          <p:val>
                                            <p:fltVal val="0"/>
                                          </p:val>
                                        </p:tav>
                                      </p:tavLst>
                                    </p:anim>
                                    <p:animEffect transition="in" filter="fade">
                                      <p:cBhvr>
                                        <p:cTn id="16" dur="1000"/>
                                        <p:tgtEl>
                                          <p:spTgt spid="1028"/>
                                        </p:tgtEl>
                                      </p:cBhvr>
                                    </p:animEffect>
                                  </p:childTnLst>
                                </p:cTn>
                              </p:par>
                              <p:par>
                                <p:cTn id="17" presetID="3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1000" fill="hold"/>
                                        <p:tgtEl>
                                          <p:spTgt spid="1030"/>
                                        </p:tgtEl>
                                        <p:attrNameLst>
                                          <p:attrName>ppt_w</p:attrName>
                                        </p:attrNameLst>
                                      </p:cBhvr>
                                      <p:tavLst>
                                        <p:tav tm="0">
                                          <p:val>
                                            <p:fltVal val="0"/>
                                          </p:val>
                                        </p:tav>
                                        <p:tav tm="100000">
                                          <p:val>
                                            <p:strVal val="#ppt_w"/>
                                          </p:val>
                                        </p:tav>
                                      </p:tavLst>
                                    </p:anim>
                                    <p:anim calcmode="lin" valueType="num">
                                      <p:cBhvr>
                                        <p:cTn id="20" dur="1000" fill="hold"/>
                                        <p:tgtEl>
                                          <p:spTgt spid="1030"/>
                                        </p:tgtEl>
                                        <p:attrNameLst>
                                          <p:attrName>ppt_h</p:attrName>
                                        </p:attrNameLst>
                                      </p:cBhvr>
                                      <p:tavLst>
                                        <p:tav tm="0">
                                          <p:val>
                                            <p:fltVal val="0"/>
                                          </p:val>
                                        </p:tav>
                                        <p:tav tm="100000">
                                          <p:val>
                                            <p:strVal val="#ppt_h"/>
                                          </p:val>
                                        </p:tav>
                                      </p:tavLst>
                                    </p:anim>
                                    <p:anim calcmode="lin" valueType="num">
                                      <p:cBhvr>
                                        <p:cTn id="21" dur="1000" fill="hold"/>
                                        <p:tgtEl>
                                          <p:spTgt spid="1030"/>
                                        </p:tgtEl>
                                        <p:attrNameLst>
                                          <p:attrName>style.rotation</p:attrName>
                                        </p:attrNameLst>
                                      </p:cBhvr>
                                      <p:tavLst>
                                        <p:tav tm="0">
                                          <p:val>
                                            <p:fltVal val="90"/>
                                          </p:val>
                                        </p:tav>
                                        <p:tav tm="100000">
                                          <p:val>
                                            <p:fltVal val="0"/>
                                          </p:val>
                                        </p:tav>
                                      </p:tavLst>
                                    </p:anim>
                                    <p:animEffect transition="in" filter="fade">
                                      <p:cBhvr>
                                        <p:cTn id="22" dur="1000"/>
                                        <p:tgtEl>
                                          <p:spTgt spid="1030"/>
                                        </p:tgtEl>
                                      </p:cBhvr>
                                    </p:animEffect>
                                  </p:childTnLst>
                                </p:cTn>
                              </p:par>
                              <p:par>
                                <p:cTn id="23" presetID="31" presetClass="entr" presetSubtype="0" fill="hold" nodeType="withEffect">
                                  <p:stCondLst>
                                    <p:cond delay="0"/>
                                  </p:stCondLst>
                                  <p:childTnLst>
                                    <p:set>
                                      <p:cBhvr>
                                        <p:cTn id="24" dur="1" fill="hold">
                                          <p:stCondLst>
                                            <p:cond delay="0"/>
                                          </p:stCondLst>
                                        </p:cTn>
                                        <p:tgtEl>
                                          <p:spTgt spid="1040"/>
                                        </p:tgtEl>
                                        <p:attrNameLst>
                                          <p:attrName>style.visibility</p:attrName>
                                        </p:attrNameLst>
                                      </p:cBhvr>
                                      <p:to>
                                        <p:strVal val="visible"/>
                                      </p:to>
                                    </p:set>
                                    <p:anim calcmode="lin" valueType="num">
                                      <p:cBhvr>
                                        <p:cTn id="25" dur="1000" fill="hold"/>
                                        <p:tgtEl>
                                          <p:spTgt spid="1040"/>
                                        </p:tgtEl>
                                        <p:attrNameLst>
                                          <p:attrName>ppt_w</p:attrName>
                                        </p:attrNameLst>
                                      </p:cBhvr>
                                      <p:tavLst>
                                        <p:tav tm="0">
                                          <p:val>
                                            <p:fltVal val="0"/>
                                          </p:val>
                                        </p:tav>
                                        <p:tav tm="100000">
                                          <p:val>
                                            <p:strVal val="#ppt_w"/>
                                          </p:val>
                                        </p:tav>
                                      </p:tavLst>
                                    </p:anim>
                                    <p:anim calcmode="lin" valueType="num">
                                      <p:cBhvr>
                                        <p:cTn id="26" dur="1000" fill="hold"/>
                                        <p:tgtEl>
                                          <p:spTgt spid="1040"/>
                                        </p:tgtEl>
                                        <p:attrNameLst>
                                          <p:attrName>ppt_h</p:attrName>
                                        </p:attrNameLst>
                                      </p:cBhvr>
                                      <p:tavLst>
                                        <p:tav tm="0">
                                          <p:val>
                                            <p:fltVal val="0"/>
                                          </p:val>
                                        </p:tav>
                                        <p:tav tm="100000">
                                          <p:val>
                                            <p:strVal val="#ppt_h"/>
                                          </p:val>
                                        </p:tav>
                                      </p:tavLst>
                                    </p:anim>
                                    <p:anim calcmode="lin" valueType="num">
                                      <p:cBhvr>
                                        <p:cTn id="27" dur="1000" fill="hold"/>
                                        <p:tgtEl>
                                          <p:spTgt spid="1040"/>
                                        </p:tgtEl>
                                        <p:attrNameLst>
                                          <p:attrName>style.rotation</p:attrName>
                                        </p:attrNameLst>
                                      </p:cBhvr>
                                      <p:tavLst>
                                        <p:tav tm="0">
                                          <p:val>
                                            <p:fltVal val="90"/>
                                          </p:val>
                                        </p:tav>
                                        <p:tav tm="100000">
                                          <p:val>
                                            <p:fltVal val="0"/>
                                          </p:val>
                                        </p:tav>
                                      </p:tavLst>
                                    </p:anim>
                                    <p:animEffect transition="in" filter="fade">
                                      <p:cBhvr>
                                        <p:cTn id="28" dur="1000"/>
                                        <p:tgtEl>
                                          <p:spTgt spid="1040"/>
                                        </p:tgtEl>
                                      </p:cBhvr>
                                    </p:animEffect>
                                  </p:childTnLst>
                                </p:cTn>
                              </p:par>
                              <p:par>
                                <p:cTn id="29" presetID="31"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p:cTn id="31" dur="1000" fill="hold"/>
                                        <p:tgtEl>
                                          <p:spTgt spid="1034"/>
                                        </p:tgtEl>
                                        <p:attrNameLst>
                                          <p:attrName>ppt_w</p:attrName>
                                        </p:attrNameLst>
                                      </p:cBhvr>
                                      <p:tavLst>
                                        <p:tav tm="0">
                                          <p:val>
                                            <p:fltVal val="0"/>
                                          </p:val>
                                        </p:tav>
                                        <p:tav tm="100000">
                                          <p:val>
                                            <p:strVal val="#ppt_w"/>
                                          </p:val>
                                        </p:tav>
                                      </p:tavLst>
                                    </p:anim>
                                    <p:anim calcmode="lin" valueType="num">
                                      <p:cBhvr>
                                        <p:cTn id="32" dur="1000" fill="hold"/>
                                        <p:tgtEl>
                                          <p:spTgt spid="1034"/>
                                        </p:tgtEl>
                                        <p:attrNameLst>
                                          <p:attrName>ppt_h</p:attrName>
                                        </p:attrNameLst>
                                      </p:cBhvr>
                                      <p:tavLst>
                                        <p:tav tm="0">
                                          <p:val>
                                            <p:fltVal val="0"/>
                                          </p:val>
                                        </p:tav>
                                        <p:tav tm="100000">
                                          <p:val>
                                            <p:strVal val="#ppt_h"/>
                                          </p:val>
                                        </p:tav>
                                      </p:tavLst>
                                    </p:anim>
                                    <p:anim calcmode="lin" valueType="num">
                                      <p:cBhvr>
                                        <p:cTn id="33" dur="1000" fill="hold"/>
                                        <p:tgtEl>
                                          <p:spTgt spid="1034"/>
                                        </p:tgtEl>
                                        <p:attrNameLst>
                                          <p:attrName>style.rotation</p:attrName>
                                        </p:attrNameLst>
                                      </p:cBhvr>
                                      <p:tavLst>
                                        <p:tav tm="0">
                                          <p:val>
                                            <p:fltVal val="90"/>
                                          </p:val>
                                        </p:tav>
                                        <p:tav tm="100000">
                                          <p:val>
                                            <p:fltVal val="0"/>
                                          </p:val>
                                        </p:tav>
                                      </p:tavLst>
                                    </p:anim>
                                    <p:animEffect transition="in" filter="fade">
                                      <p:cBhvr>
                                        <p:cTn id="34" dur="1000"/>
                                        <p:tgtEl>
                                          <p:spTgt spid="1034"/>
                                        </p:tgtEl>
                                      </p:cBhvr>
                                    </p:animEffect>
                                  </p:childTnLst>
                                </p:cTn>
                              </p:par>
                              <p:par>
                                <p:cTn id="35" presetID="31" presetClass="entr" presetSubtype="0" fill="hold" nodeType="with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p:cTn id="37" dur="1000" fill="hold"/>
                                        <p:tgtEl>
                                          <p:spTgt spid="1032"/>
                                        </p:tgtEl>
                                        <p:attrNameLst>
                                          <p:attrName>ppt_w</p:attrName>
                                        </p:attrNameLst>
                                      </p:cBhvr>
                                      <p:tavLst>
                                        <p:tav tm="0">
                                          <p:val>
                                            <p:fltVal val="0"/>
                                          </p:val>
                                        </p:tav>
                                        <p:tav tm="100000">
                                          <p:val>
                                            <p:strVal val="#ppt_w"/>
                                          </p:val>
                                        </p:tav>
                                      </p:tavLst>
                                    </p:anim>
                                    <p:anim calcmode="lin" valueType="num">
                                      <p:cBhvr>
                                        <p:cTn id="38" dur="1000" fill="hold"/>
                                        <p:tgtEl>
                                          <p:spTgt spid="1032"/>
                                        </p:tgtEl>
                                        <p:attrNameLst>
                                          <p:attrName>ppt_h</p:attrName>
                                        </p:attrNameLst>
                                      </p:cBhvr>
                                      <p:tavLst>
                                        <p:tav tm="0">
                                          <p:val>
                                            <p:fltVal val="0"/>
                                          </p:val>
                                        </p:tav>
                                        <p:tav tm="100000">
                                          <p:val>
                                            <p:strVal val="#ppt_h"/>
                                          </p:val>
                                        </p:tav>
                                      </p:tavLst>
                                    </p:anim>
                                    <p:anim calcmode="lin" valueType="num">
                                      <p:cBhvr>
                                        <p:cTn id="39" dur="1000" fill="hold"/>
                                        <p:tgtEl>
                                          <p:spTgt spid="1032"/>
                                        </p:tgtEl>
                                        <p:attrNameLst>
                                          <p:attrName>style.rotation</p:attrName>
                                        </p:attrNameLst>
                                      </p:cBhvr>
                                      <p:tavLst>
                                        <p:tav tm="0">
                                          <p:val>
                                            <p:fltVal val="90"/>
                                          </p:val>
                                        </p:tav>
                                        <p:tav tm="100000">
                                          <p:val>
                                            <p:fltVal val="0"/>
                                          </p:val>
                                        </p:tav>
                                      </p:tavLst>
                                    </p:anim>
                                    <p:animEffect transition="in" filter="fade">
                                      <p:cBhvr>
                                        <p:cTn id="40" dur="1000"/>
                                        <p:tgtEl>
                                          <p:spTgt spid="1032"/>
                                        </p:tgtEl>
                                      </p:cBhvr>
                                    </p:animEffect>
                                  </p:childTnLst>
                                </p:cTn>
                              </p:par>
                              <p:par>
                                <p:cTn id="41" presetID="3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p:cTn id="43" dur="1000" fill="hold"/>
                                        <p:tgtEl>
                                          <p:spTgt spid="1026"/>
                                        </p:tgtEl>
                                        <p:attrNameLst>
                                          <p:attrName>ppt_w</p:attrName>
                                        </p:attrNameLst>
                                      </p:cBhvr>
                                      <p:tavLst>
                                        <p:tav tm="0">
                                          <p:val>
                                            <p:fltVal val="0"/>
                                          </p:val>
                                        </p:tav>
                                        <p:tav tm="100000">
                                          <p:val>
                                            <p:strVal val="#ppt_w"/>
                                          </p:val>
                                        </p:tav>
                                      </p:tavLst>
                                    </p:anim>
                                    <p:anim calcmode="lin" valueType="num">
                                      <p:cBhvr>
                                        <p:cTn id="44" dur="1000" fill="hold"/>
                                        <p:tgtEl>
                                          <p:spTgt spid="1026"/>
                                        </p:tgtEl>
                                        <p:attrNameLst>
                                          <p:attrName>ppt_h</p:attrName>
                                        </p:attrNameLst>
                                      </p:cBhvr>
                                      <p:tavLst>
                                        <p:tav tm="0">
                                          <p:val>
                                            <p:fltVal val="0"/>
                                          </p:val>
                                        </p:tav>
                                        <p:tav tm="100000">
                                          <p:val>
                                            <p:strVal val="#ppt_h"/>
                                          </p:val>
                                        </p:tav>
                                      </p:tavLst>
                                    </p:anim>
                                    <p:anim calcmode="lin" valueType="num">
                                      <p:cBhvr>
                                        <p:cTn id="45" dur="1000" fill="hold"/>
                                        <p:tgtEl>
                                          <p:spTgt spid="1026"/>
                                        </p:tgtEl>
                                        <p:attrNameLst>
                                          <p:attrName>style.rotation</p:attrName>
                                        </p:attrNameLst>
                                      </p:cBhvr>
                                      <p:tavLst>
                                        <p:tav tm="0">
                                          <p:val>
                                            <p:fltVal val="90"/>
                                          </p:val>
                                        </p:tav>
                                        <p:tav tm="100000">
                                          <p:val>
                                            <p:fltVal val="0"/>
                                          </p:val>
                                        </p:tav>
                                      </p:tavLst>
                                    </p:anim>
                                    <p:animEffect transition="in" filter="fade">
                                      <p:cBhvr>
                                        <p:cTn id="46" dur="1000"/>
                                        <p:tgtEl>
                                          <p:spTgt spid="1026"/>
                                        </p:tgtEl>
                                      </p:cBhvr>
                                    </p:animEffect>
                                  </p:childTnLst>
                                </p:cTn>
                              </p:par>
                              <p:par>
                                <p:cTn id="47" presetID="3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anim calcmode="lin" valueType="num">
                                      <p:cBhvr>
                                        <p:cTn id="49" dur="1000" fill="hold"/>
                                        <p:tgtEl>
                                          <p:spTgt spid="1036"/>
                                        </p:tgtEl>
                                        <p:attrNameLst>
                                          <p:attrName>ppt_w</p:attrName>
                                        </p:attrNameLst>
                                      </p:cBhvr>
                                      <p:tavLst>
                                        <p:tav tm="0">
                                          <p:val>
                                            <p:fltVal val="0"/>
                                          </p:val>
                                        </p:tav>
                                        <p:tav tm="100000">
                                          <p:val>
                                            <p:strVal val="#ppt_w"/>
                                          </p:val>
                                        </p:tav>
                                      </p:tavLst>
                                    </p:anim>
                                    <p:anim calcmode="lin" valueType="num">
                                      <p:cBhvr>
                                        <p:cTn id="50" dur="1000" fill="hold"/>
                                        <p:tgtEl>
                                          <p:spTgt spid="1036"/>
                                        </p:tgtEl>
                                        <p:attrNameLst>
                                          <p:attrName>ppt_h</p:attrName>
                                        </p:attrNameLst>
                                      </p:cBhvr>
                                      <p:tavLst>
                                        <p:tav tm="0">
                                          <p:val>
                                            <p:fltVal val="0"/>
                                          </p:val>
                                        </p:tav>
                                        <p:tav tm="100000">
                                          <p:val>
                                            <p:strVal val="#ppt_h"/>
                                          </p:val>
                                        </p:tav>
                                      </p:tavLst>
                                    </p:anim>
                                    <p:anim calcmode="lin" valueType="num">
                                      <p:cBhvr>
                                        <p:cTn id="51" dur="1000" fill="hold"/>
                                        <p:tgtEl>
                                          <p:spTgt spid="1036"/>
                                        </p:tgtEl>
                                        <p:attrNameLst>
                                          <p:attrName>style.rotation</p:attrName>
                                        </p:attrNameLst>
                                      </p:cBhvr>
                                      <p:tavLst>
                                        <p:tav tm="0">
                                          <p:val>
                                            <p:fltVal val="90"/>
                                          </p:val>
                                        </p:tav>
                                        <p:tav tm="100000">
                                          <p:val>
                                            <p:fltVal val="0"/>
                                          </p:val>
                                        </p:tav>
                                      </p:tavLst>
                                    </p:anim>
                                    <p:animEffect transition="in" filter="fade">
                                      <p:cBhvr>
                                        <p:cTn id="52" dur="1000"/>
                                        <p:tgtEl>
                                          <p:spTgt spid="1036"/>
                                        </p:tgtEl>
                                      </p:cBhvr>
                                    </p:animEffect>
                                  </p:childTnLst>
                                </p:cTn>
                              </p:par>
                              <p:par>
                                <p:cTn id="53" presetID="31" presetClass="entr" presetSubtype="0" fill="hold" nodeType="withEffect">
                                  <p:stCondLst>
                                    <p:cond delay="0"/>
                                  </p:stCondLst>
                                  <p:childTnLst>
                                    <p:set>
                                      <p:cBhvr>
                                        <p:cTn id="54" dur="1" fill="hold">
                                          <p:stCondLst>
                                            <p:cond delay="0"/>
                                          </p:stCondLst>
                                        </p:cTn>
                                        <p:tgtEl>
                                          <p:spTgt spid="1042"/>
                                        </p:tgtEl>
                                        <p:attrNameLst>
                                          <p:attrName>style.visibility</p:attrName>
                                        </p:attrNameLst>
                                      </p:cBhvr>
                                      <p:to>
                                        <p:strVal val="visible"/>
                                      </p:to>
                                    </p:set>
                                    <p:anim calcmode="lin" valueType="num">
                                      <p:cBhvr>
                                        <p:cTn id="55" dur="1000" fill="hold"/>
                                        <p:tgtEl>
                                          <p:spTgt spid="1042"/>
                                        </p:tgtEl>
                                        <p:attrNameLst>
                                          <p:attrName>ppt_w</p:attrName>
                                        </p:attrNameLst>
                                      </p:cBhvr>
                                      <p:tavLst>
                                        <p:tav tm="0">
                                          <p:val>
                                            <p:fltVal val="0"/>
                                          </p:val>
                                        </p:tav>
                                        <p:tav tm="100000">
                                          <p:val>
                                            <p:strVal val="#ppt_w"/>
                                          </p:val>
                                        </p:tav>
                                      </p:tavLst>
                                    </p:anim>
                                    <p:anim calcmode="lin" valueType="num">
                                      <p:cBhvr>
                                        <p:cTn id="56" dur="1000" fill="hold"/>
                                        <p:tgtEl>
                                          <p:spTgt spid="1042"/>
                                        </p:tgtEl>
                                        <p:attrNameLst>
                                          <p:attrName>ppt_h</p:attrName>
                                        </p:attrNameLst>
                                      </p:cBhvr>
                                      <p:tavLst>
                                        <p:tav tm="0">
                                          <p:val>
                                            <p:fltVal val="0"/>
                                          </p:val>
                                        </p:tav>
                                        <p:tav tm="100000">
                                          <p:val>
                                            <p:strVal val="#ppt_h"/>
                                          </p:val>
                                        </p:tav>
                                      </p:tavLst>
                                    </p:anim>
                                    <p:anim calcmode="lin" valueType="num">
                                      <p:cBhvr>
                                        <p:cTn id="57" dur="1000" fill="hold"/>
                                        <p:tgtEl>
                                          <p:spTgt spid="1042"/>
                                        </p:tgtEl>
                                        <p:attrNameLst>
                                          <p:attrName>style.rotation</p:attrName>
                                        </p:attrNameLst>
                                      </p:cBhvr>
                                      <p:tavLst>
                                        <p:tav tm="0">
                                          <p:val>
                                            <p:fltVal val="90"/>
                                          </p:val>
                                        </p:tav>
                                        <p:tav tm="100000">
                                          <p:val>
                                            <p:fltVal val="0"/>
                                          </p:val>
                                        </p:tav>
                                      </p:tavLst>
                                    </p:anim>
                                    <p:animEffect transition="in" filter="fade">
                                      <p:cBhvr>
                                        <p:cTn id="58" dur="1000"/>
                                        <p:tgtEl>
                                          <p:spTgt spid="1042"/>
                                        </p:tgtEl>
                                      </p:cBhvr>
                                    </p:animEffect>
                                  </p:childTnLst>
                                </p:cTn>
                              </p:par>
                              <p:par>
                                <p:cTn id="59" presetID="31" presetClass="entr" presetSubtype="0" fill="hold" nodeType="withEffect">
                                  <p:stCondLst>
                                    <p:cond delay="0"/>
                                  </p:stCondLst>
                                  <p:childTnLst>
                                    <p:set>
                                      <p:cBhvr>
                                        <p:cTn id="60" dur="1" fill="hold">
                                          <p:stCondLst>
                                            <p:cond delay="0"/>
                                          </p:stCondLst>
                                        </p:cTn>
                                        <p:tgtEl>
                                          <p:spTgt spid="1044"/>
                                        </p:tgtEl>
                                        <p:attrNameLst>
                                          <p:attrName>style.visibility</p:attrName>
                                        </p:attrNameLst>
                                      </p:cBhvr>
                                      <p:to>
                                        <p:strVal val="visible"/>
                                      </p:to>
                                    </p:set>
                                    <p:anim calcmode="lin" valueType="num">
                                      <p:cBhvr>
                                        <p:cTn id="61" dur="1000" fill="hold"/>
                                        <p:tgtEl>
                                          <p:spTgt spid="1044"/>
                                        </p:tgtEl>
                                        <p:attrNameLst>
                                          <p:attrName>ppt_w</p:attrName>
                                        </p:attrNameLst>
                                      </p:cBhvr>
                                      <p:tavLst>
                                        <p:tav tm="0">
                                          <p:val>
                                            <p:fltVal val="0"/>
                                          </p:val>
                                        </p:tav>
                                        <p:tav tm="100000">
                                          <p:val>
                                            <p:strVal val="#ppt_w"/>
                                          </p:val>
                                        </p:tav>
                                      </p:tavLst>
                                    </p:anim>
                                    <p:anim calcmode="lin" valueType="num">
                                      <p:cBhvr>
                                        <p:cTn id="62" dur="1000" fill="hold"/>
                                        <p:tgtEl>
                                          <p:spTgt spid="1044"/>
                                        </p:tgtEl>
                                        <p:attrNameLst>
                                          <p:attrName>ppt_h</p:attrName>
                                        </p:attrNameLst>
                                      </p:cBhvr>
                                      <p:tavLst>
                                        <p:tav tm="0">
                                          <p:val>
                                            <p:fltVal val="0"/>
                                          </p:val>
                                        </p:tav>
                                        <p:tav tm="100000">
                                          <p:val>
                                            <p:strVal val="#ppt_h"/>
                                          </p:val>
                                        </p:tav>
                                      </p:tavLst>
                                    </p:anim>
                                    <p:anim calcmode="lin" valueType="num">
                                      <p:cBhvr>
                                        <p:cTn id="63" dur="1000" fill="hold"/>
                                        <p:tgtEl>
                                          <p:spTgt spid="1044"/>
                                        </p:tgtEl>
                                        <p:attrNameLst>
                                          <p:attrName>style.rotation</p:attrName>
                                        </p:attrNameLst>
                                      </p:cBhvr>
                                      <p:tavLst>
                                        <p:tav tm="0">
                                          <p:val>
                                            <p:fltVal val="90"/>
                                          </p:val>
                                        </p:tav>
                                        <p:tav tm="100000">
                                          <p:val>
                                            <p:fltVal val="0"/>
                                          </p:val>
                                        </p:tav>
                                      </p:tavLst>
                                    </p:anim>
                                    <p:animEffect transition="in" filter="fade">
                                      <p:cBhvr>
                                        <p:cTn id="64" dur="10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2D85-8B7B-7C37-C25E-9D8CF71BAE61}"/>
              </a:ext>
            </a:extLst>
          </p:cNvPr>
          <p:cNvSpPr>
            <a:spLocks noGrp="1"/>
          </p:cNvSpPr>
          <p:nvPr>
            <p:ph type="ctrTitle"/>
          </p:nvPr>
        </p:nvSpPr>
        <p:spPr/>
        <p:txBody>
          <a:bodyPr/>
          <a:lstStyle/>
          <a:p>
            <a:pPr algn="ctr"/>
            <a:r>
              <a:rPr lang="en-VN" sz="4000" b="1" dirty="0">
                <a:latin typeface="American Typewriter" panose="02090604020004020304" pitchFamily="18" charset="77"/>
              </a:rPr>
              <a:t>SUY NGẪM</a:t>
            </a:r>
          </a:p>
        </p:txBody>
      </p:sp>
      <p:sp>
        <p:nvSpPr>
          <p:cNvPr id="3" name="Subtitle 2">
            <a:extLst>
              <a:ext uri="{FF2B5EF4-FFF2-40B4-BE49-F238E27FC236}">
                <a16:creationId xmlns:a16="http://schemas.microsoft.com/office/drawing/2014/main" id="{94514094-9B5C-DA85-FFCD-6BF023A8449E}"/>
              </a:ext>
            </a:extLst>
          </p:cNvPr>
          <p:cNvSpPr>
            <a:spLocks noGrp="1"/>
          </p:cNvSpPr>
          <p:nvPr>
            <p:ph type="subTitle" idx="1"/>
          </p:nvPr>
        </p:nvSpPr>
        <p:spPr>
          <a:xfrm>
            <a:off x="1069847" y="4389120"/>
            <a:ext cx="9202865" cy="1611630"/>
          </a:xfrm>
        </p:spPr>
        <p:txBody>
          <a:bodyPr>
            <a:noAutofit/>
          </a:bodyPr>
          <a:lstStyle/>
          <a:p>
            <a:pPr algn="ctr"/>
            <a:r>
              <a:rPr lang="en-VN" sz="2400" dirty="0">
                <a:solidFill>
                  <a:srgbClr val="C00000"/>
                </a:solidFill>
                <a:latin typeface="American Typewriter" panose="02090604020004020304" pitchFamily="18" charset="77"/>
              </a:rPr>
              <a:t>Quan sát hình ảnh sau và nói về </a:t>
            </a:r>
          </a:p>
          <a:p>
            <a:pPr algn="ctr"/>
            <a:r>
              <a:rPr lang="en-VN" sz="2400" dirty="0">
                <a:solidFill>
                  <a:srgbClr val="C00000"/>
                </a:solidFill>
                <a:latin typeface="American Typewriter" panose="02090604020004020304" pitchFamily="18" charset="77"/>
              </a:rPr>
              <a:t>ĐIỀU MÀ THẦY CÔ ĐANG HIỆN DIỆN TRONG SUY NGHĨ</a:t>
            </a:r>
          </a:p>
          <a:p>
            <a:pPr algn="ctr"/>
            <a:r>
              <a:rPr lang="en-VN" sz="2400" dirty="0">
                <a:solidFill>
                  <a:srgbClr val="C00000"/>
                </a:solidFill>
                <a:latin typeface="American Typewriter" panose="02090604020004020304" pitchFamily="18" charset="77"/>
              </a:rPr>
              <a:t>của mình.</a:t>
            </a:r>
          </a:p>
        </p:txBody>
      </p:sp>
    </p:spTree>
    <p:extLst>
      <p:ext uri="{BB962C8B-B14F-4D97-AF65-F5344CB8AC3E}">
        <p14:creationId xmlns:p14="http://schemas.microsoft.com/office/powerpoint/2010/main" val="2264748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38EC01C-C6B5-8D9A-D064-ACA98A637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491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38EC01C-C6B5-8D9A-D064-ACA98A637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57E51F-42CE-D7B7-CB5B-CA5FFEAA73A9}"/>
              </a:ext>
            </a:extLst>
          </p:cNvPr>
          <p:cNvSpPr txBox="1"/>
          <p:nvPr/>
        </p:nvSpPr>
        <p:spPr>
          <a:xfrm>
            <a:off x="2936033" y="322105"/>
            <a:ext cx="9255967" cy="1815882"/>
          </a:xfrm>
          <a:prstGeom prst="rect">
            <a:avLst/>
          </a:prstGeom>
          <a:noFill/>
        </p:spPr>
        <p:txBody>
          <a:bodyPr wrap="square">
            <a:spAutoFit/>
          </a:bodyPr>
          <a:lstStyle/>
          <a:p>
            <a:pPr algn="r"/>
            <a:r>
              <a:rPr lang="vi-VN" sz="2800" i="0" dirty="0">
                <a:solidFill>
                  <a:srgbClr val="C00000"/>
                </a:solidFill>
                <a:effectLst/>
                <a:latin typeface="American Typewriter" panose="02090604020004020304" pitchFamily="18" charset="77"/>
              </a:rPr>
              <a:t>Đứa trẻ hạnh phúc dùng tuổi thơ để ôm ấp cuộc đời,</a:t>
            </a:r>
          </a:p>
          <a:p>
            <a:pPr algn="r"/>
            <a:r>
              <a:rPr lang="vi-VN" sz="2800" i="0" dirty="0">
                <a:solidFill>
                  <a:srgbClr val="C00000"/>
                </a:solidFill>
                <a:effectLst/>
                <a:latin typeface="American Typewriter" panose="02090604020004020304" pitchFamily="18" charset="77"/>
              </a:rPr>
              <a:t>đứa trẻ bất hạnh dùng cả cuộc đời </a:t>
            </a:r>
          </a:p>
          <a:p>
            <a:pPr algn="r"/>
            <a:r>
              <a:rPr lang="vi-VN" sz="2800" i="0" dirty="0">
                <a:solidFill>
                  <a:srgbClr val="C00000"/>
                </a:solidFill>
                <a:effectLst/>
                <a:latin typeface="American Typewriter" panose="02090604020004020304" pitchFamily="18" charset="77"/>
              </a:rPr>
              <a:t>để chữa lành tuổi thơ.</a:t>
            </a:r>
          </a:p>
          <a:p>
            <a:pPr algn="r"/>
            <a:r>
              <a:rPr lang="vi-VN" sz="2800" dirty="0">
                <a:solidFill>
                  <a:srgbClr val="0432FF"/>
                </a:solidFill>
                <a:latin typeface="American Typewriter" panose="02090604020004020304" pitchFamily="18" charset="77"/>
              </a:rPr>
              <a:t>(Alfred Adler)</a:t>
            </a:r>
            <a:endParaRPr lang="vi-VN" sz="2800" i="0" dirty="0">
              <a:solidFill>
                <a:srgbClr val="0432FF"/>
              </a:solidFill>
              <a:effectLst/>
              <a:latin typeface="American Typewriter" panose="02090604020004020304" pitchFamily="18" charset="77"/>
            </a:endParaRPr>
          </a:p>
        </p:txBody>
      </p:sp>
    </p:spTree>
    <p:extLst>
      <p:ext uri="{BB962C8B-B14F-4D97-AF65-F5344CB8AC3E}">
        <p14:creationId xmlns:p14="http://schemas.microsoft.com/office/powerpoint/2010/main" val="8397233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2D85-8B7B-7C37-C25E-9D8CF71BAE61}"/>
              </a:ext>
            </a:extLst>
          </p:cNvPr>
          <p:cNvSpPr>
            <a:spLocks noGrp="1"/>
          </p:cNvSpPr>
          <p:nvPr>
            <p:ph type="ctrTitle"/>
          </p:nvPr>
        </p:nvSpPr>
        <p:spPr/>
        <p:txBody>
          <a:bodyPr/>
          <a:lstStyle/>
          <a:p>
            <a:pPr algn="ctr"/>
            <a:r>
              <a:rPr lang="en-VN" sz="4000" b="1" dirty="0">
                <a:latin typeface="American Typewriter" panose="02090604020004020304" pitchFamily="18" charset="77"/>
              </a:rPr>
              <a:t>CÁC NỘI DUNG CƠ BẢN</a:t>
            </a:r>
          </a:p>
        </p:txBody>
      </p:sp>
      <p:sp>
        <p:nvSpPr>
          <p:cNvPr id="3" name="Subtitle 2">
            <a:extLst>
              <a:ext uri="{FF2B5EF4-FFF2-40B4-BE49-F238E27FC236}">
                <a16:creationId xmlns:a16="http://schemas.microsoft.com/office/drawing/2014/main" id="{94514094-9B5C-DA85-FFCD-6BF023A8449E}"/>
              </a:ext>
            </a:extLst>
          </p:cNvPr>
          <p:cNvSpPr>
            <a:spLocks noGrp="1"/>
          </p:cNvSpPr>
          <p:nvPr>
            <p:ph type="subTitle" idx="1"/>
          </p:nvPr>
        </p:nvSpPr>
        <p:spPr>
          <a:xfrm>
            <a:off x="1069847" y="4389120"/>
            <a:ext cx="9202865" cy="1611630"/>
          </a:xfrm>
        </p:spPr>
        <p:txBody>
          <a:bodyPr>
            <a:noAutofit/>
          </a:bodyPr>
          <a:lstStyle/>
          <a:p>
            <a:pPr algn="ctr"/>
            <a:r>
              <a:rPr lang="en-VN" sz="2400" dirty="0">
                <a:solidFill>
                  <a:srgbClr val="C00000"/>
                </a:solidFill>
                <a:latin typeface="American Typewriter" panose="02090604020004020304" pitchFamily="18" charset="77"/>
              </a:rPr>
              <a:t>Đọc 04 câu hỏi nghiên cứu sau, </a:t>
            </a:r>
          </a:p>
          <a:p>
            <a:pPr algn="ctr"/>
            <a:r>
              <a:rPr lang="en-VN" sz="2400" dirty="0">
                <a:solidFill>
                  <a:srgbClr val="C00000"/>
                </a:solidFill>
                <a:latin typeface="American Typewriter" panose="02090604020004020304" pitchFamily="18" charset="77"/>
              </a:rPr>
              <a:t>chủ động viết câu trả lời ngắn cho mỗi câu hỏi. </a:t>
            </a:r>
          </a:p>
          <a:p>
            <a:pPr algn="ctr"/>
            <a:r>
              <a:rPr lang="en-VN" sz="2400" dirty="0">
                <a:solidFill>
                  <a:srgbClr val="C00000"/>
                </a:solidFill>
                <a:latin typeface="American Typewriter" panose="02090604020004020304" pitchFamily="18" charset="77"/>
              </a:rPr>
              <a:t>Sau buổi tập huấn, đối chiếu để tổng kết bài học.</a:t>
            </a:r>
          </a:p>
        </p:txBody>
      </p:sp>
    </p:spTree>
    <p:extLst>
      <p:ext uri="{BB962C8B-B14F-4D97-AF65-F5344CB8AC3E}">
        <p14:creationId xmlns:p14="http://schemas.microsoft.com/office/powerpoint/2010/main" val="41094052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{B593A77B-DB27-E14E-B965-47A246288D84}tf10001070</Template>
  <TotalTime>317</TotalTime>
  <Words>3305</Words>
  <Application>Microsoft Macintosh PowerPoint</Application>
  <PresentationFormat>Widescreen</PresentationFormat>
  <Paragraphs>236</Paragraphs>
  <Slides>46</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American Typewriter</vt:lpstr>
      <vt:lpstr>Arial</vt:lpstr>
      <vt:lpstr>Calibri</vt:lpstr>
      <vt:lpstr>Consolas</vt:lpstr>
      <vt:lpstr>Lucida Handwriting</vt:lpstr>
      <vt:lpstr>Rockwell</vt:lpstr>
      <vt:lpstr>Rockwell Condensed</vt:lpstr>
      <vt:lpstr>Rockwell Extra Bold</vt:lpstr>
      <vt:lpstr>Wingdings</vt:lpstr>
      <vt:lpstr>Wood Type</vt:lpstr>
      <vt:lpstr>Hướng dẫn  TÍCH HỢP NỘI DUNG GIÁO DỤC QUYỀN CON NGƯỜI  trong Chương trình môn Tiếng Việt</vt:lpstr>
      <vt:lpstr>KHỞI ĐỘNG – KẾT NỐI</vt:lpstr>
      <vt:lpstr>PowerPoint Presentation</vt:lpstr>
      <vt:lpstr>PowerPoint Presentation</vt:lpstr>
      <vt:lpstr>PowerPoint Presentation</vt:lpstr>
      <vt:lpstr>SUY NGẪM</vt:lpstr>
      <vt:lpstr>PowerPoint Presentation</vt:lpstr>
      <vt:lpstr>PowerPoint Presentation</vt:lpstr>
      <vt:lpstr>CÁC NỘI DUNG CƠ BẢN</vt:lpstr>
      <vt:lpstr>PowerPoint Presentation</vt:lpstr>
      <vt:lpstr>NỘI DUNG 1.  Ý nghĩa của việc tích hợp  nội dung giáo dục Quyền con người  trong môn Tiếng Việt </vt:lpstr>
      <vt:lpstr>PowerPoint Presentation</vt:lpstr>
      <vt:lpstr>MỘT SỐ  THÔNG TIN  CƠ BẢN</vt:lpstr>
      <vt:lpstr>PowerPoint Presentation</vt:lpstr>
      <vt:lpstr>NỘI DUNG 2. Môn Tiếng Việt với việc tích hợp  nội dung giáo dục Quyền con người</vt:lpstr>
      <vt:lpstr>PowerPoint Presentation</vt:lpstr>
      <vt:lpstr>CÁC HOẠT ĐỘNG ĐỌC, VIẾT, NÓI VÀ NGHE  ĐỀU CÓ THỂ TÍCH HỢP GIÁO DỤC QUYỀN CON NGƯỜI MỘT CÁCH HIỆU QUẢ</vt:lpstr>
      <vt:lpstr>PowerPoint Presentation</vt:lpstr>
      <vt:lpstr>PowerPoint Presentation</vt:lpstr>
      <vt:lpstr>Từ chương trình  đến sách giáo khoa môn tiếng việt…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NGHỈ GIẢI LAO</vt:lpstr>
      <vt:lpstr>NỘI DUNG 3. Nguyên tắc và cách thức tích hợp  nội dung giáo dục Quyền con người trong dạy học Tiếng Việt  </vt:lpstr>
      <vt:lpstr>PowerPoint Presentation</vt:lpstr>
      <vt:lpstr>TÌNH HUỐNG SƯ PHẠM</vt:lpstr>
      <vt:lpstr>PowerPoint Presentation</vt:lpstr>
      <vt:lpstr>KẾT LUẬN SƯ PHẠM</vt:lpstr>
      <vt:lpstr>Phân tích kế hoạch bài dạy (gợi ý) tích hợp nội dung gd quyền con người</vt:lpstr>
      <vt:lpstr>PowerPoint Presentation</vt:lpstr>
      <vt:lpstr>PowerPoint Presentation</vt:lpstr>
      <vt:lpstr>KẾT LUẬN SƯ PHẠM &amp; Cam kết đồng hành  trong tổ chức hoạt động dạy học tiếng việt có tích hợp giáo dục quyền con người</vt:lpstr>
      <vt:lpstr>PowerPoint Presentation</vt:lpstr>
      <vt:lpstr>THỰC HÀNH THIẾT KẾ 01 HOẠT ĐỘNG BÀI DẠY TIẾNG VIỆT TÍCH HỢP NỘI DUNG GIÁO DỤC QUYỀN CON NGƯỜI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Hướng dẫn  TÍCH HỢP NỘI DUNG GIÁO DỤC QUYỀN CON NGƯỜI  trong Chương trình môn Tiếng Việt</dc:title>
  <dc:creator>Microsoft Office User</dc:creator>
  <cp:lastModifiedBy>Microsoft Office User</cp:lastModifiedBy>
  <cp:revision>33</cp:revision>
  <dcterms:created xsi:type="dcterms:W3CDTF">2023-12-26T00:50:52Z</dcterms:created>
  <dcterms:modified xsi:type="dcterms:W3CDTF">2023-12-26T09:25:45Z</dcterms:modified>
</cp:coreProperties>
</file>